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323" r:id="rId11"/>
    <p:sldId id="324" r:id="rId12"/>
    <p:sldId id="330" r:id="rId13"/>
    <p:sldId id="274" r:id="rId14"/>
    <p:sldId id="321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32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322" r:id="rId36"/>
    <p:sldId id="295" r:id="rId37"/>
    <p:sldId id="296" r:id="rId38"/>
    <p:sldId id="318" r:id="rId39"/>
    <p:sldId id="326" r:id="rId40"/>
    <p:sldId id="299" r:id="rId41"/>
    <p:sldId id="319" r:id="rId42"/>
    <p:sldId id="298" r:id="rId43"/>
    <p:sldId id="297" r:id="rId44"/>
    <p:sldId id="300" r:id="rId45"/>
    <p:sldId id="301" r:id="rId46"/>
    <p:sldId id="302" r:id="rId47"/>
    <p:sldId id="320" r:id="rId48"/>
    <p:sldId id="317" r:id="rId49"/>
    <p:sldId id="304" r:id="rId50"/>
    <p:sldId id="303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27" r:id="rId63"/>
    <p:sldId id="328" r:id="rId64"/>
    <p:sldId id="329" r:id="rId65"/>
    <p:sldId id="259" r:id="rId6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4"/>
    <p:restoredTop sz="94945"/>
  </p:normalViewPr>
  <p:slideViewPr>
    <p:cSldViewPr>
      <p:cViewPr>
        <p:scale>
          <a:sx n="114" d="100"/>
          <a:sy n="114" d="100"/>
        </p:scale>
        <p:origin x="1680" y="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-35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AA8F0-6A93-42D4-BD30-CC52BFAF4044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D565E-31F4-4A3A-B9F1-A33C10CEC4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600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764E3-8842-9E41-A03F-8561EAF3E8E9}" type="datetimeFigureOut">
              <a:t>2017/10/31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FD29E-8419-8546-9117-1BBFD356049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5384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Relationship Id="rId3" Type="http://schemas.openxmlformats.org/officeDocument/2006/relationships/hyperlink" Target="http://playground.tensorflow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FD29E-8419-8546-9117-1BBFD356049B}" type="slidenum">
              <a:rPr lang="uk-UA"/>
              <a:t>33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129083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206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http://playground.tensorflow.org/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784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此处输入专题名称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397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4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jpeg"/><Relationship Id="rId3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0069" y="2660688"/>
            <a:ext cx="669426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Tensorflow</a:t>
            </a:r>
            <a:r>
              <a:rPr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与深度学习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170937" y="69269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神经网络的发展</a:t>
            </a:r>
            <a:endParaRPr kumimoji="1" lang="en-US" altLang="zh-CN" sz="2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7471" y="1700808"/>
            <a:ext cx="819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lang="zh-CN" altLang="en-US"/>
              <a:t>定义：</a:t>
            </a:r>
            <a:r>
              <a:rPr lang="zh-CN" altLang="zh-CN"/>
              <a:t>在机器学习和认知科学领域，人工神经网络（</a:t>
            </a:r>
            <a:r>
              <a:rPr lang="en-US" altLang="zh-CN"/>
              <a:t>artificial neural network</a:t>
            </a:r>
            <a:r>
              <a:rPr lang="zh-CN" altLang="zh-CN"/>
              <a:t>，</a:t>
            </a:r>
            <a:endParaRPr lang="en-US" altLang="zh-CN"/>
          </a:p>
          <a:p>
            <a:r>
              <a:rPr lang="zh-CN" altLang="zh-CN"/>
              <a:t>缩写</a:t>
            </a:r>
            <a:r>
              <a:rPr lang="en-US" altLang="zh-CN"/>
              <a:t>ANN</a:t>
            </a:r>
            <a:r>
              <a:rPr lang="zh-CN" altLang="zh-CN"/>
              <a:t>），简称神经网络（：</a:t>
            </a:r>
            <a:r>
              <a:rPr lang="en-US" altLang="zh-CN"/>
              <a:t>neural network</a:t>
            </a:r>
            <a:r>
              <a:rPr lang="zh-CN" altLang="zh-CN"/>
              <a:t>，缩写</a:t>
            </a:r>
            <a:r>
              <a:rPr lang="en-US" altLang="zh-CN"/>
              <a:t>NN</a:t>
            </a:r>
            <a:r>
              <a:rPr lang="zh-CN" altLang="zh-CN"/>
              <a:t>）或类神经网络，是一</a:t>
            </a:r>
            <a:endParaRPr lang="en-US" altLang="zh-CN"/>
          </a:p>
          <a:p>
            <a:r>
              <a:rPr lang="zh-CN" altLang="zh-CN"/>
              <a:t>种模仿</a:t>
            </a:r>
            <a:r>
              <a:rPr lang="zh-CN" altLang="en-US"/>
              <a:t>生物神经网络</a:t>
            </a:r>
            <a:r>
              <a:rPr lang="zh-CN" altLang="zh-CN"/>
              <a:t>的结构和功能的</a:t>
            </a:r>
            <a:r>
              <a:rPr lang="zh-CN" altLang="en-US"/>
              <a:t>计算模型</a:t>
            </a:r>
            <a:r>
              <a:rPr lang="zh-CN" altLang="zh-CN"/>
              <a:t>，用于对</a:t>
            </a:r>
            <a:r>
              <a:rPr lang="zh-CN" altLang="en-US"/>
              <a:t>函数</a:t>
            </a:r>
            <a:r>
              <a:rPr lang="zh-CN" altLang="zh-CN"/>
              <a:t>进行估计或近似。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47471" y="3933056"/>
            <a:ext cx="85445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/>
              <a:t>神经网络的种类：﻿</a:t>
            </a:r>
          </a:p>
          <a:p>
            <a:r>
              <a:rPr lang="zh-CN" altLang="en-US"/>
              <a:t>基础神经网络：单层感知器，线性神经网络，</a:t>
            </a:r>
            <a:r>
              <a:rPr lang="en-US" altLang="zh-CN"/>
              <a:t>BP</a:t>
            </a:r>
            <a:r>
              <a:rPr lang="zh-CN" altLang="en-US"/>
              <a:t>神经网络，</a:t>
            </a:r>
            <a:r>
              <a:rPr lang="en-US" altLang="zh-CN"/>
              <a:t>Hopfield</a:t>
            </a:r>
            <a:r>
              <a:rPr lang="zh-CN" altLang="en-US"/>
              <a:t>神经网络等﻿</a:t>
            </a:r>
          </a:p>
          <a:p>
            <a:r>
              <a:rPr lang="zh-CN" altLang="en-US"/>
              <a:t>进阶神经网络：玻尔兹曼机，受限玻尔兹曼机，递归神经网络等﻿</a:t>
            </a:r>
          </a:p>
          <a:p>
            <a:r>
              <a:rPr lang="zh-CN" altLang="en-US">
                <a:solidFill>
                  <a:srgbClr val="FF0000"/>
                </a:solidFill>
              </a:rPr>
              <a:t>深度神经网络：深度置信网络，卷积神经网络，循环神经网络，</a:t>
            </a:r>
            <a:r>
              <a:rPr lang="en-US" altLang="zh-CN">
                <a:solidFill>
                  <a:srgbClr val="FF0000"/>
                </a:solidFill>
              </a:rPr>
              <a:t>LSTM</a:t>
            </a:r>
            <a:r>
              <a:rPr lang="zh-CN" altLang="en-US">
                <a:solidFill>
                  <a:srgbClr val="FF0000"/>
                </a:solidFill>
              </a:rPr>
              <a:t>网络等</a:t>
            </a:r>
            <a:r>
              <a:rPr lang="zh-CN" altLang="en-US"/>
              <a:t>﻿</a:t>
            </a:r>
          </a:p>
        </p:txBody>
      </p:sp>
    </p:spTree>
    <p:extLst>
      <p:ext uri="{BB962C8B-B14F-4D97-AF65-F5344CB8AC3E}">
        <p14:creationId xmlns:p14="http://schemas.microsoft.com/office/powerpoint/2010/main" val="7746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57891"/>
            <a:ext cx="4058633" cy="273630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27984" y="234888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i="0">
                <a:solidFill>
                  <a:srgbClr val="222222"/>
                </a:solidFill>
                <a:effectLst/>
                <a:latin typeface="Arial" charset="0"/>
              </a:rPr>
              <a:t>杰弗里</a:t>
            </a:r>
            <a:r>
              <a:rPr lang="en-US" altLang="zh-CN" b="1" i="0">
                <a:solidFill>
                  <a:srgbClr val="222222"/>
                </a:solidFill>
                <a:effectLst/>
                <a:latin typeface="Arial" charset="0"/>
              </a:rPr>
              <a:t>·</a:t>
            </a:r>
            <a:r>
              <a:rPr lang="zh-CN" altLang="en-US" b="1" i="0">
                <a:solidFill>
                  <a:srgbClr val="222222"/>
                </a:solidFill>
                <a:effectLst/>
                <a:latin typeface="Arial" charset="0"/>
              </a:rPr>
              <a:t>埃弗里斯特</a:t>
            </a:r>
            <a:r>
              <a:rPr lang="en-US" altLang="zh-CN" b="1" i="0">
                <a:solidFill>
                  <a:srgbClr val="222222"/>
                </a:solidFill>
                <a:effectLst/>
                <a:latin typeface="Arial" charset="0"/>
              </a:rPr>
              <a:t>·</a:t>
            </a:r>
            <a:r>
              <a:rPr lang="zh-CN" altLang="en-US" b="1" i="0">
                <a:solidFill>
                  <a:srgbClr val="222222"/>
                </a:solidFill>
                <a:effectLst/>
                <a:latin typeface="Arial" charset="0"/>
              </a:rPr>
              <a:t>辛顿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charset="0"/>
              </a:rPr>
              <a:t> （英语：</a:t>
            </a:r>
            <a:r>
              <a:rPr lang="en-US" altLang="zh-CN" b="0" i="0">
                <a:solidFill>
                  <a:srgbClr val="222222"/>
                </a:solidFill>
                <a:effectLst/>
                <a:latin typeface="Arial" charset="0"/>
              </a:rPr>
              <a:t>Geoffrey Everest Hinton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charset="0"/>
              </a:rPr>
              <a:t>）（</a:t>
            </a:r>
            <a:r>
              <a:rPr lang="en-US" altLang="zh-CN" b="0" i="0">
                <a:solidFill>
                  <a:srgbClr val="222222"/>
                </a:solidFill>
                <a:effectLst/>
                <a:latin typeface="Arial" charset="0"/>
              </a:rPr>
              <a:t>1947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charset="0"/>
              </a:rPr>
              <a:t>年</a:t>
            </a:r>
            <a:r>
              <a:rPr lang="en-US" altLang="zh-CN" b="0" i="0">
                <a:solidFill>
                  <a:srgbClr val="222222"/>
                </a:solidFill>
                <a:effectLst/>
                <a:latin typeface="Arial" charset="0"/>
              </a:rPr>
              <a:t>12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charset="0"/>
              </a:rPr>
              <a:t>月</a:t>
            </a:r>
            <a:r>
              <a:rPr lang="en-US" altLang="zh-CN" b="0" i="0">
                <a:solidFill>
                  <a:srgbClr val="222222"/>
                </a:solidFill>
                <a:effectLst/>
                <a:latin typeface="Arial" charset="0"/>
              </a:rPr>
              <a:t>6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charset="0"/>
              </a:rPr>
              <a:t>日－）是一位英国出生的计算机学家和心理学家，以其在神经网络方面的贡献闻名。辛顿是反向传播算法的发明人之一，也是深度学习的积极推动者。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06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1028700"/>
            <a:ext cx="6578600" cy="4787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7824" y="5922840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>
                <a:solidFill>
                  <a:srgbClr val="2B2B2B"/>
                </a:solidFill>
                <a:effectLst/>
                <a:latin typeface="helvetica" charset="0"/>
              </a:rPr>
              <a:t>Geoffrey Hinton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03648" y="5871779"/>
            <a:ext cx="1480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>
                <a:solidFill>
                  <a:srgbClr val="2B2B2B"/>
                </a:solidFill>
                <a:effectLst/>
                <a:latin typeface="helvetica" charset="0"/>
              </a:rPr>
              <a:t>Yann Lecun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916557" y="5906936"/>
            <a:ext cx="1847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>
                <a:solidFill>
                  <a:srgbClr val="2B2B2B"/>
                </a:solidFill>
                <a:effectLst/>
                <a:latin typeface="helvetica" charset="0"/>
              </a:rPr>
              <a:t>Yoshua Bengio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750518" y="5922840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>
                <a:solidFill>
                  <a:srgbClr val="2B2B2B"/>
                </a:solidFill>
                <a:effectLst/>
                <a:latin typeface="helvetica" charset="0"/>
              </a:rPr>
              <a:t>Andrew Ng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996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70937" y="69269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神经网络的特点</a:t>
            </a:r>
            <a:endParaRPr kumimoji="1" lang="en-US" altLang="zh-CN" sz="28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809" y="3409894"/>
            <a:ext cx="2549822" cy="28750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95736" y="1631505"/>
            <a:ext cx="53447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/>
              <a:t>输入向量的维度和输入神经元的个数相同</a:t>
            </a:r>
            <a:endParaRPr kumimoji="1" lang="en-US" altLang="zh-CN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/>
              <a:t>每个连接都有个权值</a:t>
            </a:r>
            <a:endParaRPr kumimoji="1" lang="en-US" altLang="zh-CN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/>
              <a:t>同一层神经元之间没有连接</a:t>
            </a:r>
            <a:endParaRPr kumimoji="1" lang="en-US" altLang="zh-CN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/>
              <a:t>由输入层，隐层，输出层组成</a:t>
            </a:r>
            <a:endParaRPr kumimoji="1" lang="en-US" altLang="zh-CN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/>
              <a:t>第</a:t>
            </a:r>
            <a:r>
              <a:rPr kumimoji="1" lang="en-US" altLang="zh-CN"/>
              <a:t>N</a:t>
            </a:r>
            <a:r>
              <a:rPr kumimoji="1" lang="zh-CN" altLang="en-US"/>
              <a:t>层与第</a:t>
            </a:r>
            <a:r>
              <a:rPr kumimoji="1" lang="en-US" altLang="zh-CN"/>
              <a:t>N-1</a:t>
            </a:r>
            <a:r>
              <a:rPr kumimoji="1" lang="zh-CN" altLang="en-US"/>
              <a:t>层的所有神经元连接，也叫全连接</a:t>
            </a:r>
            <a:endParaRPr kumimoji="1" lang="en-US" altLang="zh-CN"/>
          </a:p>
          <a:p>
            <a:pPr marL="285750" indent="-285750">
              <a:buFont typeface="Arial" charset="0"/>
              <a:buChar char="•"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087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91680" y="2132856"/>
            <a:ext cx="61206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zh-CN" altLang="en-US" b="1" i="0">
                <a:solidFill>
                  <a:srgbClr val="222222"/>
                </a:solidFill>
                <a:effectLst/>
                <a:latin typeface="Arial" charset="0"/>
              </a:rPr>
              <a:t>结构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charset="0"/>
              </a:rPr>
              <a:t>（</a:t>
            </a:r>
            <a:r>
              <a:rPr lang="en-US" altLang="zh-CN" b="1" i="0">
                <a:solidFill>
                  <a:srgbClr val="222222"/>
                </a:solidFill>
                <a:effectLst/>
                <a:latin typeface="Arial" charset="0"/>
              </a:rPr>
              <a:t>Architecture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charset="0"/>
              </a:rPr>
              <a:t>）</a:t>
            </a:r>
            <a:r>
              <a:rPr lang="zh-CN" altLang="en-US"/>
              <a:t>例如，神经网络中的变量可以是神经元连接的权重</a:t>
            </a:r>
            <a:endParaRPr lang="en-US" altLang="zh-CN" b="0" i="0">
              <a:solidFill>
                <a:srgbClr val="222222"/>
              </a:solidFill>
              <a:effectLst/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zh-CN" altLang="en-US" b="1" i="0">
                <a:solidFill>
                  <a:srgbClr val="222222"/>
                </a:solidFill>
                <a:effectLst/>
                <a:latin typeface="Arial" charset="0"/>
              </a:rPr>
              <a:t>激励函数（</a:t>
            </a:r>
            <a:r>
              <a:rPr lang="en-US" altLang="zh-CN" b="1" i="0">
                <a:solidFill>
                  <a:srgbClr val="222222"/>
                </a:solidFill>
                <a:effectLst/>
                <a:latin typeface="Arial" charset="0"/>
              </a:rPr>
              <a:t>Activity Rule</a:t>
            </a:r>
            <a:r>
              <a:rPr lang="zh-CN" altLang="en-US" b="1" i="0">
                <a:solidFill>
                  <a:srgbClr val="222222"/>
                </a:solidFill>
                <a:effectLst/>
                <a:latin typeface="Arial" charset="0"/>
              </a:rPr>
              <a:t>）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charset="0"/>
              </a:rPr>
              <a:t>大部分神经网络模型具有一个短时间尺度的动力学规则，来定义神经元如何根据其他神经元的活动来改变自己的激励值。</a:t>
            </a:r>
            <a:endParaRPr lang="en-US" altLang="zh-CN" b="0" i="0">
              <a:solidFill>
                <a:srgbClr val="222222"/>
              </a:solidFill>
              <a:effectLst/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zh-CN" altLang="en-US" b="1" i="0">
                <a:solidFill>
                  <a:srgbClr val="222222"/>
                </a:solidFill>
                <a:effectLst/>
                <a:latin typeface="Arial" charset="0"/>
              </a:rPr>
              <a:t>学习规则（</a:t>
            </a:r>
            <a:r>
              <a:rPr lang="en-US" altLang="zh-CN" b="1" i="0">
                <a:solidFill>
                  <a:srgbClr val="222222"/>
                </a:solidFill>
                <a:effectLst/>
                <a:latin typeface="Arial" charset="0"/>
              </a:rPr>
              <a:t>Learning Rule</a:t>
            </a:r>
            <a:r>
              <a:rPr lang="zh-CN" altLang="en-US" b="1" i="0">
                <a:solidFill>
                  <a:srgbClr val="222222"/>
                </a:solidFill>
                <a:effectLst/>
                <a:latin typeface="Arial" charset="0"/>
              </a:rPr>
              <a:t>）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charset="0"/>
              </a:rPr>
              <a:t>学习规则指定了网络中的权重如何随着时间推进而调整。</a:t>
            </a:r>
            <a:r>
              <a:rPr lang="zh-CN" altLang="en-US" b="0" i="0">
                <a:solidFill>
                  <a:srgbClr val="FF0000"/>
                </a:solidFill>
                <a:effectLst/>
                <a:latin typeface="Arial" charset="0"/>
              </a:rPr>
              <a:t>（反向传播算法）</a:t>
            </a:r>
          </a:p>
        </p:txBody>
      </p:sp>
      <p:sp>
        <p:nvSpPr>
          <p:cNvPr id="5" name="矩形 4"/>
          <p:cNvSpPr/>
          <p:nvPr/>
        </p:nvSpPr>
        <p:spPr>
          <a:xfrm>
            <a:off x="3170937" y="69269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神经网络的组成</a:t>
            </a:r>
            <a:endParaRPr kumimoji="1" lang="en-US" altLang="zh-CN" sz="280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115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0808"/>
            <a:ext cx="82296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45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700808"/>
            <a:ext cx="3574627" cy="350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81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54151" y="980728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浅层人工神经网络模型</a:t>
            </a:r>
            <a:endParaRPr kumimoji="1" lang="en-US" altLang="zh-CN" sz="320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15816" y="2132856"/>
            <a:ext cx="336502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1</a:t>
            </a:r>
            <a:r>
              <a:rPr kumimoji="1" lang="zh-CN" altLang="en-US" sz="2800"/>
              <a:t>、</a:t>
            </a:r>
            <a:r>
              <a:rPr kumimoji="1" lang="en-US" altLang="zh-CN" sz="2800"/>
              <a:t>SoftMax</a:t>
            </a:r>
            <a:r>
              <a:rPr kumimoji="1" lang="zh-CN" altLang="en-US" sz="2800"/>
              <a:t>回归</a:t>
            </a:r>
            <a:endParaRPr kumimoji="1" lang="en-US" altLang="zh-CN" sz="2800"/>
          </a:p>
          <a:p>
            <a:endParaRPr kumimoji="1" lang="en-US" altLang="zh-CN" sz="2800"/>
          </a:p>
          <a:p>
            <a:r>
              <a:rPr kumimoji="1" lang="en-US" altLang="zh-CN" sz="2800"/>
              <a:t>2</a:t>
            </a:r>
            <a:r>
              <a:rPr kumimoji="1" lang="zh-CN" altLang="en-US" sz="2800"/>
              <a:t>、损失计算</a:t>
            </a:r>
            <a:r>
              <a:rPr kumimoji="1" lang="en-US" altLang="zh-CN" sz="2800"/>
              <a:t>API</a:t>
            </a:r>
          </a:p>
          <a:p>
            <a:endParaRPr kumimoji="1" lang="en-US" altLang="zh-CN" sz="2800"/>
          </a:p>
          <a:p>
            <a:r>
              <a:rPr kumimoji="1" lang="en-US" altLang="zh-CN" sz="2800"/>
              <a:t>3</a:t>
            </a:r>
            <a:r>
              <a:rPr kumimoji="1" lang="zh-CN" altLang="en-US" sz="2800"/>
              <a:t>、其他方法</a:t>
            </a:r>
            <a:r>
              <a:rPr kumimoji="1" lang="en-US" altLang="zh-CN" sz="2800"/>
              <a:t>API</a:t>
            </a:r>
            <a:r>
              <a:rPr kumimoji="1" lang="zh-CN" altLang="en-US" sz="2800"/>
              <a:t>介绍</a:t>
            </a:r>
            <a:endParaRPr kumimoji="1"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49071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95736" y="713228"/>
            <a:ext cx="4889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rgbClr val="7030A0"/>
                </a:solidFill>
                <a:latin typeface="Helvetica Neue" charset="0"/>
              </a:rPr>
              <a:t>Mnist</a:t>
            </a:r>
            <a:r>
              <a:rPr lang="zh-CN" altLang="en-US" sz="3200">
                <a:solidFill>
                  <a:srgbClr val="7030A0"/>
                </a:solidFill>
                <a:latin typeface="Helvetica Neue" charset="0"/>
              </a:rPr>
              <a:t>数据集神经网络分析</a:t>
            </a:r>
            <a:endParaRPr lang="en-US" altLang="zh-CN" sz="3200">
              <a:solidFill>
                <a:srgbClr val="7030A0"/>
              </a:solidFill>
              <a:latin typeface="Helvetica Neue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7044"/>
            <a:ext cx="7668344" cy="512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620688"/>
            <a:ext cx="6957914" cy="585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8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95736" y="764704"/>
            <a:ext cx="44726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600"/>
              <a:t>课程第六天</a:t>
            </a:r>
            <a:r>
              <a:rPr kumimoji="1" lang="en-US" altLang="zh-CN" sz="3600"/>
              <a:t>-</a:t>
            </a:r>
            <a:r>
              <a:rPr kumimoji="1" lang="zh-CN" altLang="en-US" sz="3600"/>
              <a:t>神经网络</a:t>
            </a:r>
            <a:endParaRPr kumimoji="1" lang="en-US" altLang="zh-CN" sz="3600"/>
          </a:p>
        </p:txBody>
      </p:sp>
      <p:sp>
        <p:nvSpPr>
          <p:cNvPr id="4" name="矩形 3"/>
          <p:cNvSpPr/>
          <p:nvPr/>
        </p:nvSpPr>
        <p:spPr>
          <a:xfrm>
            <a:off x="2555776" y="1844824"/>
            <a:ext cx="61206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0" i="0">
                <a:effectLst/>
                <a:latin typeface="Helvetica Neue" charset="0"/>
              </a:rPr>
              <a:t>1</a:t>
            </a:r>
            <a:r>
              <a:rPr lang="zh-CN" altLang="en-US" sz="2800" b="0" i="0">
                <a:effectLst/>
                <a:latin typeface="Helvetica Neue" charset="0"/>
              </a:rPr>
              <a:t>、神经网络基础</a:t>
            </a:r>
            <a:endParaRPr lang="en-US" altLang="zh-CN" sz="2800" b="0" i="0">
              <a:effectLst/>
              <a:latin typeface="Helvetica Neue" charset="0"/>
            </a:endParaRPr>
          </a:p>
          <a:p>
            <a:endParaRPr lang="en-US" altLang="zh-CN" sz="2800">
              <a:latin typeface="Helvetica Neue" charset="0"/>
            </a:endParaRPr>
          </a:p>
          <a:p>
            <a:r>
              <a:rPr lang="en-US" altLang="zh-CN" sz="2800" b="0" i="0">
                <a:effectLst/>
                <a:latin typeface="Helvetica Neue" charset="0"/>
              </a:rPr>
              <a:t>2</a:t>
            </a:r>
            <a:r>
              <a:rPr lang="zh-CN" altLang="en-US" sz="2800" b="0" i="0">
                <a:effectLst/>
                <a:latin typeface="Helvetica Neue" charset="0"/>
              </a:rPr>
              <a:t>、</a:t>
            </a:r>
            <a:r>
              <a:rPr lang="zh-CN" altLang="en-US" sz="2800">
                <a:latin typeface="Helvetica Neue" charset="0"/>
              </a:rPr>
              <a:t>人工神经网络（</a:t>
            </a:r>
            <a:r>
              <a:rPr lang="en-US" altLang="zh-CN" sz="2800">
                <a:latin typeface="Helvetica Neue" charset="0"/>
              </a:rPr>
              <a:t>ANN</a:t>
            </a:r>
            <a:r>
              <a:rPr lang="zh-CN" altLang="en-US" sz="2800">
                <a:latin typeface="Helvetica Neue" charset="0"/>
              </a:rPr>
              <a:t>）</a:t>
            </a:r>
            <a:endParaRPr lang="en-US" altLang="zh-CN" sz="2800" b="0" i="0">
              <a:effectLst/>
              <a:latin typeface="Helvetica Neue" charset="0"/>
            </a:endParaRPr>
          </a:p>
          <a:p>
            <a:endParaRPr lang="en-US" altLang="zh-CN" sz="2800">
              <a:latin typeface="Helvetica Neue" charset="0"/>
            </a:endParaRPr>
          </a:p>
          <a:p>
            <a:r>
              <a:rPr lang="en-US" altLang="zh-CN" sz="2800" b="0" i="0">
                <a:effectLst/>
                <a:latin typeface="Helvetica Neue" charset="0"/>
              </a:rPr>
              <a:t>3</a:t>
            </a:r>
            <a:r>
              <a:rPr lang="zh-CN" altLang="en-US" sz="2800" b="0" i="0">
                <a:effectLst/>
                <a:latin typeface="Helvetica Neue" charset="0"/>
              </a:rPr>
              <a:t>、</a:t>
            </a:r>
            <a:r>
              <a:rPr lang="en-US" altLang="zh-CN" sz="2800" b="0" i="0">
                <a:effectLst/>
                <a:latin typeface="Helvetica Neue" charset="0"/>
              </a:rPr>
              <a:t>Mnist</a:t>
            </a:r>
            <a:r>
              <a:rPr lang="zh-CN" altLang="en-US" sz="2800" b="0" i="0">
                <a:effectLst/>
                <a:latin typeface="Helvetica Neue" charset="0"/>
              </a:rPr>
              <a:t>数据集浅层神经网络分析</a:t>
            </a:r>
            <a:endParaRPr lang="en-US" altLang="zh-CN" sz="2800" b="0" i="0">
              <a:effectLst/>
              <a:latin typeface="Helvetica Neue" charset="0"/>
            </a:endParaRPr>
          </a:p>
          <a:p>
            <a:endParaRPr lang="en-US" altLang="zh-CN" sz="2800">
              <a:latin typeface="Helvetica Neue" charset="0"/>
            </a:endParaRPr>
          </a:p>
          <a:p>
            <a:r>
              <a:rPr lang="en-US" altLang="zh-CN" sz="2800" b="0" i="0">
                <a:effectLst/>
                <a:latin typeface="Helvetica Neue" charset="0"/>
              </a:rPr>
              <a:t>4</a:t>
            </a:r>
            <a:r>
              <a:rPr lang="zh-CN" altLang="en-US" sz="2800" b="0" i="0">
                <a:effectLst/>
                <a:latin typeface="Helvetica Neue" charset="0"/>
              </a:rPr>
              <a:t>、卷积神经网络（</a:t>
            </a:r>
            <a:r>
              <a:rPr lang="en-US" altLang="zh-CN" sz="2800" b="0" i="0">
                <a:effectLst/>
                <a:latin typeface="Helvetica Neue" charset="0"/>
              </a:rPr>
              <a:t>CNN</a:t>
            </a:r>
            <a:r>
              <a:rPr lang="zh-CN" altLang="en-US" sz="2800" b="0" i="0">
                <a:effectLst/>
                <a:latin typeface="Helvetica Neue" charset="0"/>
              </a:rPr>
              <a:t>）</a:t>
            </a:r>
            <a:endParaRPr lang="en-US" altLang="zh-CN" sz="2800" b="0" i="0">
              <a:effectLst/>
              <a:latin typeface="Helvetica Neue" charset="0"/>
            </a:endParaRPr>
          </a:p>
          <a:p>
            <a:endParaRPr lang="en-US" altLang="zh-CN" sz="2800">
              <a:latin typeface="Helvetica Neue" charset="0"/>
            </a:endParaRPr>
          </a:p>
          <a:p>
            <a:r>
              <a:rPr lang="en-US" altLang="zh-CN" sz="2800">
                <a:solidFill>
                  <a:srgbClr val="FF0000"/>
                </a:solidFill>
                <a:latin typeface="Helvetica Neue" charset="0"/>
              </a:rPr>
              <a:t>5</a:t>
            </a:r>
            <a:r>
              <a:rPr lang="zh-CN" altLang="en-US" sz="2800">
                <a:solidFill>
                  <a:srgbClr val="FF0000"/>
                </a:solidFill>
                <a:latin typeface="Helvetica Neue" charset="0"/>
              </a:rPr>
              <a:t>、</a:t>
            </a:r>
            <a:r>
              <a:rPr lang="en-US" altLang="zh-CN" sz="2800">
                <a:solidFill>
                  <a:srgbClr val="FF0000"/>
                </a:solidFill>
                <a:latin typeface="Helvetica Neue" charset="0"/>
              </a:rPr>
              <a:t>Mnist</a:t>
            </a:r>
            <a:r>
              <a:rPr lang="zh-CN" altLang="en-US" sz="2800">
                <a:solidFill>
                  <a:srgbClr val="FF0000"/>
                </a:solidFill>
                <a:latin typeface="Helvetica Neue" charset="0"/>
              </a:rPr>
              <a:t>数字图片识别</a:t>
            </a:r>
            <a:endParaRPr lang="en-US" altLang="zh-CN" sz="2800" b="0" i="0">
              <a:solidFill>
                <a:srgbClr val="FF0000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198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47864" y="836712"/>
            <a:ext cx="2786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chemeClr val="accent6">
                    <a:lumMod val="75000"/>
                  </a:schemeClr>
                </a:solidFill>
              </a:rPr>
              <a:t>one-hot</a:t>
            </a:r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编码分析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028" y="1484784"/>
            <a:ext cx="5760011" cy="4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3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64704"/>
            <a:ext cx="8575534" cy="555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47864" y="836712"/>
            <a:ext cx="2552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chemeClr val="accent6">
                    <a:lumMod val="75000"/>
                  </a:schemeClr>
                </a:solidFill>
              </a:rPr>
              <a:t>one-hotAPI</a:t>
            </a:r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介绍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697733" cy="4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4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3608" y="2924944"/>
            <a:ext cx="76328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/>
              <a:t>from tensorflow.examples.tutorials.mnist import input_data </a:t>
            </a:r>
          </a:p>
          <a:p>
            <a:endParaRPr lang="en-US" altLang="zh-CN" sz="2000"/>
          </a:p>
          <a:p>
            <a:pPr marL="342900" indent="-342900">
              <a:buFont typeface="Arial" charset="0"/>
              <a:buChar char="•"/>
            </a:pPr>
            <a:r>
              <a:rPr lang="en-US" altLang="zh-CN" sz="2000"/>
              <a:t>mnist = input_data.read_data_sets(FLAGS.data_dir, one_hot=True)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3707904" y="7647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获取数据</a:t>
            </a:r>
          </a:p>
        </p:txBody>
      </p:sp>
    </p:spTree>
    <p:extLst>
      <p:ext uri="{BB962C8B-B14F-4D97-AF65-F5344CB8AC3E}">
        <p14:creationId xmlns:p14="http://schemas.microsoft.com/office/powerpoint/2010/main" val="1567114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4" y="3068960"/>
            <a:ext cx="7631549" cy="32330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73201" y="692696"/>
            <a:ext cx="23962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rgbClr val="7030A0"/>
                </a:solidFill>
              </a:rPr>
              <a:t>SoftMax</a:t>
            </a:r>
            <a:r>
              <a:rPr kumimoji="1" lang="zh-CN" altLang="en-US" sz="3200">
                <a:solidFill>
                  <a:srgbClr val="7030A0"/>
                </a:solidFill>
              </a:rPr>
              <a:t>回归</a:t>
            </a:r>
            <a:endParaRPr kumimoji="1" lang="en-US" altLang="zh-CN" sz="3200">
              <a:solidFill>
                <a:srgbClr val="7030A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798" y="1525515"/>
            <a:ext cx="1943100" cy="1295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91680" y="16357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公式：</a:t>
            </a:r>
          </a:p>
        </p:txBody>
      </p:sp>
    </p:spTree>
    <p:extLst>
      <p:ext uri="{BB962C8B-B14F-4D97-AF65-F5344CB8AC3E}">
        <p14:creationId xmlns:p14="http://schemas.microsoft.com/office/powerpoint/2010/main" val="1761316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36912"/>
            <a:ext cx="7638411" cy="193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77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746250"/>
            <a:ext cx="78486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06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39752" y="764704"/>
            <a:ext cx="4786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、全连接</a:t>
            </a:r>
            <a:r>
              <a:rPr kumimoji="1" lang="en-US" altLang="zh-CN" sz="280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从输入直接到输出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339752" y="2780928"/>
            <a:ext cx="62696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/>
              <a:t>特征加权：</a:t>
            </a:r>
            <a:endParaRPr kumimoji="1" lang="en-US" altLang="zh-CN" sz="2400"/>
          </a:p>
          <a:p>
            <a:pPr marL="342900" indent="-342900">
              <a:buFont typeface="Arial" charset="0"/>
              <a:buChar char="•"/>
            </a:pPr>
            <a:r>
              <a:rPr lang="en-US" altLang="zh-CN" sz="2400"/>
              <a:t>tf.matmul(a, b,name=None)+bias</a:t>
            </a:r>
          </a:p>
          <a:p>
            <a:pPr marL="800100" lvl="1" indent="-342900">
              <a:buFont typeface="Arial" charset="0"/>
              <a:buChar char="•"/>
            </a:pPr>
            <a:r>
              <a:rPr kumimoji="1" lang="en-US" altLang="zh-CN" sz="2400"/>
              <a:t>return:</a:t>
            </a:r>
            <a:r>
              <a:rPr kumimoji="1" lang="zh-CN" altLang="en-US" sz="2400"/>
              <a:t>全连接结果，供交叉损失运算</a:t>
            </a:r>
            <a:endParaRPr kumimoji="1" lang="en-US" altLang="zh-CN" sz="2400"/>
          </a:p>
          <a:p>
            <a:pPr marL="800100" lvl="1" indent="-342900">
              <a:buFont typeface="Arial" charset="0"/>
              <a:buChar char="•"/>
            </a:pPr>
            <a:r>
              <a:rPr kumimoji="1" lang="zh-CN" altLang="en-US" sz="2400"/>
              <a:t>不需要激活函数（因为是最后的输出）</a:t>
            </a: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1383279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03648" y="2852936"/>
            <a:ext cx="66479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FF0000"/>
                </a:solidFill>
              </a:rPr>
              <a:t>想一想线性回归的损失函数，那么如何去</a:t>
            </a:r>
            <a:endParaRPr kumimoji="1" lang="en-US" altLang="zh-CN" sz="2800">
              <a:solidFill>
                <a:srgbClr val="FF0000"/>
              </a:solidFill>
            </a:endParaRPr>
          </a:p>
          <a:p>
            <a:r>
              <a:rPr kumimoji="1" lang="zh-CN" altLang="en-US" sz="2800">
                <a:solidFill>
                  <a:srgbClr val="FF0000"/>
                </a:solidFill>
              </a:rPr>
              <a:t>衡量神经网络的损失？</a:t>
            </a:r>
          </a:p>
        </p:txBody>
      </p:sp>
    </p:spTree>
    <p:extLst>
      <p:ext uri="{BB962C8B-B14F-4D97-AF65-F5344CB8AC3E}">
        <p14:creationId xmlns:p14="http://schemas.microsoft.com/office/powerpoint/2010/main" val="113619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63688" y="692696"/>
            <a:ext cx="65069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rgbClr val="7030A0"/>
                </a:solidFill>
                <a:latin typeface="Helvetica Neue" charset="0"/>
              </a:rPr>
              <a:t>损失计算</a:t>
            </a:r>
            <a:r>
              <a:rPr lang="en-US" altLang="zh-CN" sz="3200" b="1">
                <a:solidFill>
                  <a:srgbClr val="7030A0"/>
                </a:solidFill>
                <a:latin typeface="Helvetica Neue" charset="0"/>
              </a:rPr>
              <a:t>-</a:t>
            </a:r>
            <a:r>
              <a:rPr lang="zh-CN" altLang="en-US" sz="3200" b="1">
                <a:solidFill>
                  <a:srgbClr val="7030A0"/>
                </a:solidFill>
                <a:latin typeface="Helvetica Neue" charset="0"/>
              </a:rPr>
              <a:t>交叉熵损失公式（了解）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47664" y="25649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公式：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3140968"/>
            <a:ext cx="3632200" cy="838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827" y="4509120"/>
            <a:ext cx="304800" cy="381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30896" y="45401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注：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729627" y="4540124"/>
                <a:ext cx="63837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/>
                  <a:t>为神经网络结果，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mr-I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/>
                  <a:t>为真实结果。</a:t>
                </a:r>
                <a:r>
                  <a:rPr kumimoji="1" lang="zh-CN" altLang="en-US">
                    <a:solidFill>
                      <a:srgbClr val="FF0000"/>
                    </a:solidFill>
                  </a:rPr>
                  <a:t>每个类别都有一个损失结果</a:t>
                </a:r>
                <a:endParaRPr kumimoji="1" lang="en-US" altLang="zh-CN">
                  <a:solidFill>
                    <a:srgbClr val="FF0000"/>
                  </a:solidFill>
                </a:endParaRPr>
              </a:p>
              <a:p>
                <a:r>
                  <a:rPr kumimoji="1" lang="zh-CN" altLang="en-US">
                    <a:solidFill>
                      <a:srgbClr val="FF0000"/>
                    </a:solidFill>
                  </a:rPr>
                  <a:t>最后需要求平均损失</a:t>
                </a:r>
                <a:endParaRPr kumimoji="1" lang="en-US" altLang="zh-CN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627" y="4540124"/>
                <a:ext cx="6383799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860" t="-8491" r="-96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47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75856" y="764704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rgbClr val="0070C0"/>
                </a:solidFill>
                <a:latin typeface="Helvetica Neue" charset="0"/>
              </a:rPr>
              <a:t>神经网络基础</a:t>
            </a:r>
            <a:endParaRPr lang="en-US" altLang="zh-CN" sz="3600">
              <a:solidFill>
                <a:srgbClr val="0070C0"/>
              </a:solidFill>
              <a:latin typeface="Helvetica Neue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35917" y="2708920"/>
            <a:ext cx="2494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1</a:t>
            </a:r>
            <a:r>
              <a:rPr kumimoji="1" lang="zh-CN" altLang="en-US" sz="2400"/>
              <a:t>、感知机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2</a:t>
            </a:r>
            <a:r>
              <a:rPr kumimoji="1" lang="zh-CN" altLang="en-US" sz="2400"/>
              <a:t>、人工神经网络</a:t>
            </a:r>
          </a:p>
        </p:txBody>
      </p:sp>
    </p:spTree>
    <p:extLst>
      <p:ext uri="{BB962C8B-B14F-4D97-AF65-F5344CB8AC3E}">
        <p14:creationId xmlns:p14="http://schemas.microsoft.com/office/powerpoint/2010/main" val="54175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71800" y="692696"/>
            <a:ext cx="4095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、</a:t>
            </a:r>
            <a:r>
              <a:rPr kumimoji="1" lang="en-US" altLang="zh-CN" sz="2800">
                <a:solidFill>
                  <a:schemeClr val="accent6">
                    <a:lumMod val="75000"/>
                  </a:schemeClr>
                </a:solidFill>
              </a:rPr>
              <a:t>SoftMax</a:t>
            </a:r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计算、交叉熵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2677" y="2636912"/>
            <a:ext cx="80105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/>
              <a:t>tf.nn.softmax_cross_entropy_with_logits(labels=None, </a:t>
            </a:r>
          </a:p>
          <a:p>
            <a:r>
              <a:rPr lang="en-US" altLang="zh-CN" sz="2400"/>
              <a:t>					logits=None,name=None)</a:t>
            </a:r>
          </a:p>
          <a:p>
            <a:r>
              <a:rPr lang="en-US" altLang="zh-CN" sz="2400"/>
              <a:t>	</a:t>
            </a:r>
            <a:r>
              <a:rPr lang="zh-CN" altLang="en-US" sz="2400"/>
              <a:t>计算</a:t>
            </a:r>
            <a:r>
              <a:rPr lang="en-US" altLang="zh-CN" sz="2400"/>
              <a:t>logits</a:t>
            </a:r>
            <a:r>
              <a:rPr lang="zh-CN" altLang="en-US" sz="2400"/>
              <a:t>和</a:t>
            </a:r>
            <a:r>
              <a:rPr lang="en-US" altLang="zh-CN" sz="2400"/>
              <a:t>labels</a:t>
            </a:r>
            <a:r>
              <a:rPr lang="zh-CN" altLang="en-US" sz="2400"/>
              <a:t>之间的交叉损失熵</a:t>
            </a:r>
            <a:endParaRPr lang="en-US" altLang="zh-CN" sz="240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/>
              <a:t>labels:</a:t>
            </a:r>
            <a:r>
              <a:rPr kumimoji="1" lang="zh-CN" altLang="en-US" sz="2400"/>
              <a:t>标签值（真实值）</a:t>
            </a:r>
            <a:endParaRPr kumimoji="1" lang="en-US" altLang="zh-CN" sz="240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/>
              <a:t>logits</a:t>
            </a:r>
            <a:r>
              <a:rPr kumimoji="1" lang="zh-CN" altLang="en-US" sz="2400"/>
              <a:t>：样本加权之后的值</a:t>
            </a:r>
            <a:endParaRPr kumimoji="1" lang="en-US" altLang="zh-CN" sz="240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/>
              <a:t>return:</a:t>
            </a:r>
            <a:r>
              <a:rPr kumimoji="1" lang="zh-CN" altLang="en-US" sz="2400"/>
              <a:t>返回损失值列表</a:t>
            </a: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1518433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15816" y="764704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损失值列表平均值计算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45773" y="2996952"/>
            <a:ext cx="43154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/>
              <a:t>tf.reduce_mean(input_tensor)</a:t>
            </a:r>
          </a:p>
          <a:p>
            <a:r>
              <a:rPr lang="zh-CN" altLang="en-US" sz="2400"/>
              <a:t>计算张量的尺寸的元素平均值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765657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27784" y="764704"/>
            <a:ext cx="37545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accent6">
                    <a:lumMod val="75000"/>
                  </a:schemeClr>
                </a:solidFill>
                <a:latin typeface="Helvetica Neue" charset="0"/>
              </a:rPr>
              <a:t>其他方法</a:t>
            </a:r>
            <a:r>
              <a:rPr lang="en-US" altLang="zh-CN" sz="2800">
                <a:solidFill>
                  <a:schemeClr val="accent6">
                    <a:lumMod val="75000"/>
                  </a:schemeClr>
                </a:solidFill>
                <a:latin typeface="Helvetica Neue" charset="0"/>
              </a:rPr>
              <a:t>-</a:t>
            </a:r>
            <a:r>
              <a:rPr lang="zh-CN" altLang="en-US" sz="2800">
                <a:solidFill>
                  <a:schemeClr val="accent6">
                    <a:lumMod val="75000"/>
                  </a:schemeClr>
                </a:solidFill>
                <a:latin typeface="Helvetica Neue" charset="0"/>
              </a:rPr>
              <a:t>损失下降</a:t>
            </a:r>
            <a:r>
              <a:rPr lang="en-US" altLang="zh-CN" sz="2800">
                <a:solidFill>
                  <a:schemeClr val="accent6">
                    <a:lumMod val="75000"/>
                  </a:schemeClr>
                </a:solidFill>
                <a:latin typeface="Helvetica Neue" charset="0"/>
              </a:rPr>
              <a:t>API</a:t>
            </a:r>
          </a:p>
        </p:txBody>
      </p:sp>
      <p:sp>
        <p:nvSpPr>
          <p:cNvPr id="3" name="矩形 2"/>
          <p:cNvSpPr/>
          <p:nvPr/>
        </p:nvSpPr>
        <p:spPr>
          <a:xfrm>
            <a:off x="1259632" y="2708920"/>
            <a:ext cx="756963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800"/>
              <a:t>tf.train.GradientDescentOptimizer(learning_rate)</a:t>
            </a:r>
          </a:p>
          <a:p>
            <a:r>
              <a:rPr lang="zh-CN" altLang="en-US" sz="2800"/>
              <a:t>梯度下降优化</a:t>
            </a:r>
            <a:endParaRPr lang="en-US" altLang="zh-CN" sz="2800"/>
          </a:p>
          <a:p>
            <a:pPr marL="457200" indent="-457200">
              <a:buFont typeface="Arial" charset="0"/>
              <a:buChar char="•"/>
            </a:pPr>
            <a:r>
              <a:rPr lang="en-US" altLang="zh-CN" sz="2800"/>
              <a:t>learning_rate:</a:t>
            </a:r>
            <a:r>
              <a:rPr lang="zh-CN" altLang="en-US" sz="2800"/>
              <a:t>学习率，一般为</a:t>
            </a:r>
            <a:endParaRPr lang="en-US" altLang="zh-CN" sz="2800"/>
          </a:p>
          <a:p>
            <a:pPr marL="457200" indent="-457200">
              <a:buFont typeface="Arial" charset="0"/>
              <a:buChar char="•"/>
            </a:pPr>
            <a:r>
              <a:rPr lang="en-US" altLang="zh-CN" sz="2800"/>
              <a:t>minimize(loss):</a:t>
            </a:r>
            <a:r>
              <a:rPr lang="zh-CN" altLang="en-US" sz="2800"/>
              <a:t>最小化损失</a:t>
            </a:r>
            <a:endParaRPr lang="en-US" altLang="zh-CN" sz="2800"/>
          </a:p>
          <a:p>
            <a:pPr marL="457200" indent="-457200">
              <a:buFont typeface="Arial" charset="0"/>
              <a:buChar char="•"/>
            </a:pPr>
            <a:r>
              <a:rPr lang="en-US" altLang="zh-CN" sz="2800"/>
              <a:t>return:</a:t>
            </a:r>
            <a:r>
              <a:rPr lang="zh-CN" altLang="en-US" sz="2800"/>
              <a:t>梯度下降</a:t>
            </a:r>
            <a:r>
              <a:rPr lang="en-US" altLang="zh-CN" sz="2800"/>
              <a:t>op</a:t>
            </a:r>
          </a:p>
        </p:txBody>
      </p:sp>
    </p:spTree>
    <p:extLst>
      <p:ext uri="{BB962C8B-B14F-4D97-AF65-F5344CB8AC3E}">
        <p14:creationId xmlns:p14="http://schemas.microsoft.com/office/powerpoint/2010/main" val="1472063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07904" y="76470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accent6">
                    <a:lumMod val="75000"/>
                  </a:schemeClr>
                </a:solidFill>
                <a:latin typeface="Helvetica Neue" charset="0"/>
              </a:rPr>
              <a:t>准确性计算</a:t>
            </a:r>
            <a:endParaRPr lang="en-US" altLang="zh-CN" sz="2800">
              <a:solidFill>
                <a:schemeClr val="accent6">
                  <a:lumMod val="75000"/>
                </a:schemeClr>
              </a:solidFill>
              <a:latin typeface="Helvetica Neue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1983" y="1613990"/>
            <a:ext cx="7764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/>
              <a:t>1</a:t>
            </a:r>
            <a:r>
              <a:rPr lang="zh-CN" altLang="en-US" sz="2400"/>
              <a:t>、</a:t>
            </a:r>
            <a:r>
              <a:rPr lang="en-US" altLang="zh-CN" sz="2400"/>
              <a:t>equal_list = tf.equal(tf.argmax(y</a:t>
            </a:r>
            <a:r>
              <a:rPr lang="en-US" altLang="zh-CN" sz="2400">
                <a:solidFill>
                  <a:srgbClr val="CC7832"/>
                </a:solidFill>
                <a:effectLst/>
              </a:rPr>
              <a:t>, </a:t>
            </a:r>
            <a:r>
              <a:rPr lang="en-US" altLang="zh-CN" sz="2400">
                <a:solidFill>
                  <a:srgbClr val="6897BB"/>
                </a:solidFill>
                <a:effectLst/>
              </a:rPr>
              <a:t>1</a:t>
            </a:r>
            <a:r>
              <a:rPr lang="en-US" altLang="zh-CN" sz="2400"/>
              <a:t>)</a:t>
            </a:r>
            <a:r>
              <a:rPr lang="en-US" altLang="zh-CN" sz="2400">
                <a:solidFill>
                  <a:srgbClr val="CC7832"/>
                </a:solidFill>
                <a:effectLst/>
              </a:rPr>
              <a:t>, </a:t>
            </a:r>
            <a:r>
              <a:rPr lang="en-US" altLang="zh-CN" sz="2400"/>
              <a:t>tf.argmax(y_label</a:t>
            </a:r>
            <a:r>
              <a:rPr lang="en-US" altLang="zh-CN" sz="2400">
                <a:solidFill>
                  <a:srgbClr val="CC7832"/>
                </a:solidFill>
                <a:effectLst/>
              </a:rPr>
              <a:t>, </a:t>
            </a:r>
            <a:r>
              <a:rPr lang="en-US" altLang="zh-CN" sz="2400">
                <a:solidFill>
                  <a:srgbClr val="6897BB"/>
                </a:solidFill>
                <a:effectLst/>
              </a:rPr>
              <a:t>1</a:t>
            </a:r>
            <a:r>
              <a:rPr lang="en-US" altLang="zh-CN" sz="2400"/>
              <a:t>))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572535"/>
            <a:ext cx="4586962" cy="31025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20238" y="2075655"/>
            <a:ext cx="8732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effectLst/>
              </a:rPr>
              <a:t>2</a:t>
            </a:r>
            <a:r>
              <a:rPr lang="zh-CN" altLang="en-US" sz="2400">
                <a:effectLst/>
              </a:rPr>
              <a:t>、</a:t>
            </a:r>
            <a:r>
              <a:rPr lang="en-US" altLang="zh-CN" sz="2400">
                <a:effectLst/>
              </a:rPr>
              <a:t>accuracy = tf.reduce_mean(tf.cast(equal_list, tf.float32))</a:t>
            </a:r>
            <a:endParaRPr lang="zh-CN" altLang="en-US" sz="2400"/>
          </a:p>
        </p:txBody>
      </p:sp>
      <p:sp>
        <p:nvSpPr>
          <p:cNvPr id="8" name="矩形 7"/>
          <p:cNvSpPr/>
          <p:nvPr/>
        </p:nvSpPr>
        <p:spPr bwMode="auto">
          <a:xfrm>
            <a:off x="1997644" y="3554143"/>
            <a:ext cx="1691997" cy="216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5445224"/>
            <a:ext cx="5755229" cy="1070909"/>
          </a:xfrm>
          <a:prstGeom prst="rect">
            <a:avLst/>
          </a:prstGeom>
        </p:spPr>
      </p:pic>
      <p:cxnSp>
        <p:nvCxnSpPr>
          <p:cNvPr id="11" name="直线箭头连接符 10"/>
          <p:cNvCxnSpPr>
            <a:stCxn id="9" idx="3"/>
          </p:cNvCxnSpPr>
          <p:nvPr/>
        </p:nvCxnSpPr>
        <p:spPr>
          <a:xfrm flipV="1">
            <a:off x="6510805" y="5980678"/>
            <a:ext cx="8695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559043" y="568829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rgbClr val="FF0000"/>
                </a:solidFill>
              </a:rPr>
              <a:t>准确率</a:t>
            </a:r>
          </a:p>
        </p:txBody>
      </p:sp>
    </p:spTree>
    <p:extLst>
      <p:ext uri="{BB962C8B-B14F-4D97-AF65-F5344CB8AC3E}">
        <p14:creationId xmlns:p14="http://schemas.microsoft.com/office/powerpoint/2010/main" val="1967664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55776" y="764704"/>
            <a:ext cx="57102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rgbClr val="7030A0"/>
                </a:solidFill>
                <a:latin typeface="Helvetica Neue" charset="0"/>
              </a:rPr>
              <a:t>Mnist</a:t>
            </a:r>
            <a:r>
              <a:rPr lang="zh-CN" altLang="en-US" sz="3200">
                <a:solidFill>
                  <a:srgbClr val="7030A0"/>
                </a:solidFill>
                <a:latin typeface="Helvetica Neue" charset="0"/>
              </a:rPr>
              <a:t>数据集神经网络实现流程</a:t>
            </a:r>
            <a:endParaRPr lang="en-US" altLang="zh-CN" sz="3200">
              <a:solidFill>
                <a:srgbClr val="7030A0"/>
              </a:solidFill>
              <a:latin typeface="Helvetica Neue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03014" y="2420888"/>
            <a:ext cx="40334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1</a:t>
            </a:r>
            <a:r>
              <a:rPr kumimoji="1" lang="zh-CN" altLang="en-US" sz="2400"/>
              <a:t>、准备数据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2</a:t>
            </a:r>
            <a:r>
              <a:rPr kumimoji="1" lang="zh-CN" altLang="en-US" sz="2400"/>
              <a:t>、全连接结果计算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3</a:t>
            </a:r>
            <a:r>
              <a:rPr kumimoji="1" lang="zh-CN" altLang="en-US" sz="2400"/>
              <a:t>、损失优化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4</a:t>
            </a:r>
            <a:r>
              <a:rPr kumimoji="1" lang="zh-CN" altLang="en-US" sz="2400"/>
              <a:t>、模型评估（计算准确性）</a:t>
            </a:r>
          </a:p>
        </p:txBody>
      </p:sp>
    </p:spTree>
    <p:extLst>
      <p:ext uri="{BB962C8B-B14F-4D97-AF65-F5344CB8AC3E}">
        <p14:creationId xmlns:p14="http://schemas.microsoft.com/office/powerpoint/2010/main" val="1441714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75856" y="764704"/>
            <a:ext cx="31101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0070C0"/>
                </a:solidFill>
                <a:latin typeface="Helvetica Neue" charset="0"/>
              </a:rPr>
              <a:t>深层的神经网络</a:t>
            </a:r>
            <a:endParaRPr lang="en-US" altLang="zh-CN" sz="3200">
              <a:solidFill>
                <a:srgbClr val="0070C0"/>
              </a:solidFill>
              <a:latin typeface="Helvetica Neue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5591" y="2852936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/>
              <a:t>深度学习网络与更常见的单一隐藏层神经网络的区别在于深度，</a:t>
            </a:r>
            <a:r>
              <a:rPr lang="zh-CN" altLang="en-US">
                <a:solidFill>
                  <a:srgbClr val="FF0000"/>
                </a:solidFill>
              </a:rPr>
              <a:t>深度学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习网络中，每一个节点层在前一层输出的基础上学习识别一组特定的特征。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随着神经网络深度增加，节点所能识别的特征也就越来越复杂。</a:t>
            </a:r>
            <a:endParaRPr kumimoji="1"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46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75856" y="764704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0070C0"/>
                </a:solidFill>
                <a:latin typeface="Helvetica Neue" charset="0"/>
              </a:rPr>
              <a:t>卷积神经网络</a:t>
            </a:r>
            <a:endParaRPr lang="en-US" altLang="zh-CN" sz="3200">
              <a:solidFill>
                <a:srgbClr val="0070C0"/>
              </a:solidFill>
              <a:latin typeface="Helvetica Neue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1680" y="2060848"/>
            <a:ext cx="680346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1</a:t>
            </a:r>
            <a:r>
              <a:rPr kumimoji="1" lang="zh-CN" altLang="en-US" sz="2400"/>
              <a:t>、卷积神经网络与简单的全连接神经网络的比较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2</a:t>
            </a:r>
            <a:r>
              <a:rPr kumimoji="1" lang="zh-CN" altLang="en-US" sz="2400"/>
              <a:t>、卷积神经网络的发展历史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3</a:t>
            </a:r>
            <a:r>
              <a:rPr kumimoji="1" lang="zh-CN" altLang="en-US" sz="2400"/>
              <a:t>、卷积神经网络的结构分析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4</a:t>
            </a:r>
            <a:r>
              <a:rPr kumimoji="1" lang="zh-CN" altLang="en-US" sz="2400"/>
              <a:t>、卷积网络</a:t>
            </a:r>
            <a:r>
              <a:rPr kumimoji="1" lang="en-US" altLang="zh-CN" sz="2400"/>
              <a:t>API</a:t>
            </a:r>
            <a:r>
              <a:rPr kumimoji="1" lang="zh-CN" altLang="en-US" sz="2400"/>
              <a:t>介绍</a:t>
            </a: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1523548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83768" y="836712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全连接神经网络的缺点</a:t>
            </a:r>
            <a:endParaRPr kumimoji="1" lang="en-US" altLang="zh-CN" sz="320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3608" y="2276872"/>
            <a:ext cx="785984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2400"/>
              <a:t>参数太多，在</a:t>
            </a:r>
            <a:r>
              <a:rPr kumimoji="1" lang="en-US" altLang="zh-CN" sz="2400"/>
              <a:t>cifar-10</a:t>
            </a:r>
            <a:r>
              <a:rPr kumimoji="1" lang="zh-CN" altLang="en-US" sz="2400"/>
              <a:t>的数据集中，只有</a:t>
            </a:r>
            <a:r>
              <a:rPr kumimoji="1" lang="en-US" altLang="zh-CN" sz="2400"/>
              <a:t>32</a:t>
            </a:r>
            <a:r>
              <a:rPr kumimoji="1" lang="zh-CN" altLang="en-US" sz="2400"/>
              <a:t>*</a:t>
            </a:r>
            <a:r>
              <a:rPr kumimoji="1" lang="en-US" altLang="zh-CN" sz="2400"/>
              <a:t>32</a:t>
            </a:r>
            <a:r>
              <a:rPr kumimoji="1" lang="zh-CN" altLang="en-US" sz="2400"/>
              <a:t>*</a:t>
            </a:r>
            <a:r>
              <a:rPr kumimoji="1" lang="en-US" altLang="zh-CN" sz="2400"/>
              <a:t>3</a:t>
            </a:r>
            <a:r>
              <a:rPr kumimoji="1" lang="zh-CN" altLang="en-US" sz="2400"/>
              <a:t>，就会</a:t>
            </a:r>
            <a:endParaRPr kumimoji="1" lang="en-US" altLang="zh-CN" sz="2400"/>
          </a:p>
          <a:p>
            <a:r>
              <a:rPr kumimoji="1" lang="zh-CN" altLang="en-US" sz="2400"/>
              <a:t>有这么多权重，如果说更大的图片，比如</a:t>
            </a:r>
            <a:r>
              <a:rPr kumimoji="1" lang="en-US" altLang="zh-CN" sz="2400"/>
              <a:t>200</a:t>
            </a:r>
            <a:r>
              <a:rPr kumimoji="1" lang="zh-CN" altLang="en-US" sz="2400"/>
              <a:t>*</a:t>
            </a:r>
            <a:r>
              <a:rPr kumimoji="1" lang="en-US" altLang="zh-CN" sz="2400"/>
              <a:t>200</a:t>
            </a:r>
            <a:r>
              <a:rPr kumimoji="1" lang="zh-CN" altLang="en-US" sz="2400"/>
              <a:t>*</a:t>
            </a:r>
            <a:r>
              <a:rPr kumimoji="1" lang="en-US" altLang="zh-CN" sz="2400"/>
              <a:t>3</a:t>
            </a:r>
            <a:r>
              <a:rPr kumimoji="1" lang="zh-CN" altLang="en-US" sz="2400"/>
              <a:t>就需</a:t>
            </a:r>
            <a:endParaRPr kumimoji="1" lang="en-US" altLang="zh-CN" sz="2400"/>
          </a:p>
          <a:p>
            <a:r>
              <a:rPr kumimoji="1" lang="zh-CN" altLang="en-US" sz="2400"/>
              <a:t>要</a:t>
            </a:r>
            <a:r>
              <a:rPr kumimoji="1" lang="en-US" altLang="zh-CN" sz="2400"/>
              <a:t>120000</a:t>
            </a:r>
            <a:r>
              <a:rPr kumimoji="1" lang="zh-CN" altLang="en-US" sz="2400"/>
              <a:t>多个，这完全是浪费</a:t>
            </a:r>
            <a:endParaRPr kumimoji="1" lang="en-US" altLang="zh-CN" sz="240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2400"/>
              <a:t>没有利用像素之间位置信息，对于图像识别任务来说，</a:t>
            </a:r>
            <a:endParaRPr kumimoji="1" lang="en-US" altLang="zh-CN" sz="2400"/>
          </a:p>
          <a:p>
            <a:r>
              <a:rPr kumimoji="1" lang="zh-CN" altLang="en-US" sz="2400"/>
              <a:t>每个像素与周围的像素都是联系比较紧密的。</a:t>
            </a:r>
            <a:endParaRPr kumimoji="1" lang="en-US" altLang="zh-CN" sz="240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2400"/>
              <a:t>层数限制</a:t>
            </a:r>
            <a:endParaRPr kumimoji="1" lang="en-US" altLang="zh-CN" sz="2400"/>
          </a:p>
          <a:p>
            <a:endParaRPr kumimoji="1" lang="en-US" altLang="zh-CN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86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83768" y="692696"/>
            <a:ext cx="46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卷积神经网络的发展历史</a:t>
            </a:r>
            <a:endParaRPr kumimoji="1" lang="en-US" altLang="zh-CN" sz="3200">
              <a:solidFill>
                <a:srgbClr val="7030A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12900"/>
            <a:ext cx="89916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8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1816100"/>
            <a:ext cx="7785100" cy="32258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15816" y="764704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卷积神经网络错误率</a:t>
            </a:r>
            <a:endParaRPr kumimoji="1" lang="en-US" altLang="zh-CN" sz="32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555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2095500"/>
            <a:ext cx="5461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07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83768" y="764704"/>
            <a:ext cx="46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卷积神经网络的结构分析</a:t>
            </a:r>
            <a:endParaRPr kumimoji="1" lang="en-US" altLang="zh-CN" sz="3200">
              <a:solidFill>
                <a:srgbClr val="7030A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560626" cy="42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9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9512" y="1916832"/>
            <a:ext cx="916751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rgbClr val="0070C0"/>
                </a:solidFill>
              </a:rPr>
              <a:t>	</a:t>
            </a:r>
            <a:r>
              <a:rPr kumimoji="1" lang="zh-CN" altLang="en-US" sz="2400">
                <a:solidFill>
                  <a:srgbClr val="0070C0"/>
                </a:solidFill>
              </a:rPr>
              <a:t>神经网络</a:t>
            </a:r>
            <a:r>
              <a:rPr kumimoji="1" lang="en-US" altLang="zh-CN" sz="2400">
                <a:solidFill>
                  <a:srgbClr val="0070C0"/>
                </a:solidFill>
              </a:rPr>
              <a:t>(neural</a:t>
            </a:r>
            <a:r>
              <a:rPr kumimoji="1" lang="zh-CN" altLang="en-US" sz="2400">
                <a:solidFill>
                  <a:srgbClr val="0070C0"/>
                </a:solidFill>
              </a:rPr>
              <a:t> </a:t>
            </a:r>
            <a:r>
              <a:rPr kumimoji="1" lang="en-US" altLang="zh-CN" sz="2400">
                <a:solidFill>
                  <a:srgbClr val="0070C0"/>
                </a:solidFill>
              </a:rPr>
              <a:t>networks)</a:t>
            </a:r>
            <a:r>
              <a:rPr kumimoji="1" lang="zh-CN" altLang="en-US" sz="2400">
                <a:solidFill>
                  <a:srgbClr val="0070C0"/>
                </a:solidFill>
              </a:rPr>
              <a:t>的基本组成包括输入层、隐藏层、</a:t>
            </a:r>
            <a:endParaRPr kumimoji="1" lang="en-US" altLang="zh-CN" sz="2400">
              <a:solidFill>
                <a:srgbClr val="0070C0"/>
              </a:solidFill>
            </a:endParaRPr>
          </a:p>
          <a:p>
            <a:r>
              <a:rPr kumimoji="1" lang="zh-CN" altLang="en-US" sz="2400">
                <a:solidFill>
                  <a:srgbClr val="0070C0"/>
                </a:solidFill>
              </a:rPr>
              <a:t>输出层。而卷积神经网络的特点在于隐藏层分为卷积层和池化层</a:t>
            </a:r>
            <a:endParaRPr kumimoji="1" lang="en-US" altLang="zh-CN" sz="2400">
              <a:solidFill>
                <a:srgbClr val="0070C0"/>
              </a:solidFill>
            </a:endParaRPr>
          </a:p>
          <a:p>
            <a:r>
              <a:rPr kumimoji="1" lang="en-US" altLang="zh-CN" sz="2400">
                <a:solidFill>
                  <a:srgbClr val="0070C0"/>
                </a:solidFill>
              </a:rPr>
              <a:t>(pooling</a:t>
            </a:r>
            <a:r>
              <a:rPr kumimoji="1" lang="zh-CN" altLang="en-US" sz="2400">
                <a:solidFill>
                  <a:srgbClr val="0070C0"/>
                </a:solidFill>
              </a:rPr>
              <a:t> </a:t>
            </a:r>
            <a:r>
              <a:rPr kumimoji="1" lang="en-US" altLang="zh-CN" sz="2400">
                <a:solidFill>
                  <a:srgbClr val="0070C0"/>
                </a:solidFill>
              </a:rPr>
              <a:t>layer</a:t>
            </a:r>
            <a:r>
              <a:rPr kumimoji="1" lang="zh-CN" altLang="en-US" sz="2400">
                <a:solidFill>
                  <a:srgbClr val="0070C0"/>
                </a:solidFill>
              </a:rPr>
              <a:t>，又叫下采样层</a:t>
            </a:r>
            <a:r>
              <a:rPr kumimoji="1" lang="en-US" altLang="zh-CN" sz="2400">
                <a:solidFill>
                  <a:srgbClr val="0070C0"/>
                </a:solidFill>
              </a:rPr>
              <a:t>)</a:t>
            </a:r>
            <a:r>
              <a:rPr kumimoji="1" lang="zh-CN" altLang="en-US" sz="2400">
                <a:solidFill>
                  <a:srgbClr val="0070C0"/>
                </a:solidFill>
              </a:rPr>
              <a:t>。</a:t>
            </a:r>
            <a:endParaRPr kumimoji="1" lang="en-US" altLang="zh-CN" sz="2400">
              <a:solidFill>
                <a:srgbClr val="0070C0"/>
              </a:solidFill>
            </a:endParaRPr>
          </a:p>
          <a:p>
            <a:pPr marL="1257300" lvl="2" indent="-342900">
              <a:buFont typeface="Arial" charset="0"/>
              <a:buChar char="•"/>
            </a:pPr>
            <a:r>
              <a:rPr kumimoji="1" lang="zh-CN" altLang="en-US" sz="2400">
                <a:solidFill>
                  <a:srgbClr val="FF0000"/>
                </a:solidFill>
              </a:rPr>
              <a:t>卷积层：通过在原始图像上平移来提取特征，每一个特征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pPr lvl="2"/>
            <a:r>
              <a:rPr kumimoji="1" lang="zh-CN" altLang="en-US" sz="2400">
                <a:solidFill>
                  <a:srgbClr val="FF0000"/>
                </a:solidFill>
              </a:rPr>
              <a:t>就是一个特征映射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pPr marL="1257300" lvl="2" indent="-342900">
              <a:buFont typeface="Arial" charset="0"/>
              <a:buChar char="•"/>
            </a:pPr>
            <a:r>
              <a:rPr kumimoji="1" lang="zh-CN" altLang="en-US" sz="2400">
                <a:solidFill>
                  <a:srgbClr val="FF0000"/>
                </a:solidFill>
              </a:rPr>
              <a:t>池化层：通过特征后稀疏参数来减少学习的参数，降低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pPr lvl="2"/>
            <a:r>
              <a:rPr kumimoji="1" lang="zh-CN" altLang="en-US" sz="2400">
                <a:solidFill>
                  <a:srgbClr val="FF0000"/>
                </a:solidFill>
              </a:rPr>
              <a:t>网络的复杂度，（最大池化和平均池化）</a:t>
            </a:r>
            <a:r>
              <a:rPr kumimoji="1" lang="en-US" altLang="zh-CN" sz="2400">
                <a:solidFill>
                  <a:srgbClr val="0070C0"/>
                </a:solidFill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144079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07904" y="83671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数据变化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16832"/>
            <a:ext cx="8316416" cy="323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514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006600"/>
            <a:ext cx="84963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81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87824" y="764704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卷积神经网络的结构</a:t>
            </a:r>
            <a:endParaRPr lang="zh-CN" altLang="en-US" sz="2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1847" y="1484784"/>
            <a:ext cx="370486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>
                <a:solidFill>
                  <a:srgbClr val="FF0000"/>
                </a:solidFill>
              </a:rPr>
              <a:t>1</a:t>
            </a:r>
            <a:r>
              <a:rPr kumimoji="1" lang="zh-CN" altLang="en-US">
                <a:solidFill>
                  <a:srgbClr val="FF0000"/>
                </a:solidFill>
              </a:rPr>
              <a:t>、卷积层过滤器</a:t>
            </a:r>
            <a:endParaRPr kumimoji="1" lang="en-US" altLang="zh-CN">
              <a:solidFill>
                <a:srgbClr val="FF0000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/>
              <a:t>个数</a:t>
            </a:r>
            <a:endParaRPr kumimoji="1" lang="en-US" altLang="zh-CN"/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/>
              <a:t>大小</a:t>
            </a:r>
            <a:endParaRPr kumimoji="1" lang="en-US" altLang="zh-CN"/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/>
              <a:t>步长</a:t>
            </a:r>
            <a:endParaRPr kumimoji="1" lang="en-US" altLang="zh-CN"/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/>
              <a:t>零填充</a:t>
            </a:r>
            <a:endParaRPr kumimoji="1" lang="en-US" altLang="zh-CN"/>
          </a:p>
          <a:p>
            <a:pPr marL="285750" indent="-285750">
              <a:buFont typeface="Arial" charset="0"/>
              <a:buChar char="•"/>
            </a:pPr>
            <a:endParaRPr kumimoji="1" lang="en-US" altLang="zh-CN">
              <a:solidFill>
                <a:srgbClr val="FF0000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>
                <a:solidFill>
                  <a:srgbClr val="FF0000"/>
                </a:solidFill>
              </a:rPr>
              <a:t>卷积层输出深度、输出宽度</a:t>
            </a:r>
            <a:endParaRPr kumimoji="1" lang="en-US" altLang="zh-CN">
              <a:solidFill>
                <a:srgbClr val="FF0000"/>
              </a:solidFill>
            </a:endParaRPr>
          </a:p>
          <a:p>
            <a:pPr marL="1200150" lvl="2" indent="-285750">
              <a:buFont typeface="Arial" charset="0"/>
              <a:buChar char="•"/>
            </a:pPr>
            <a:r>
              <a:rPr kumimoji="1" lang="zh-CN" altLang="en-US"/>
              <a:t>深度由过滤器个数决定</a:t>
            </a:r>
            <a:endParaRPr kumimoji="1" lang="en-US" altLang="zh-CN"/>
          </a:p>
          <a:p>
            <a:pPr marL="1200150" lvl="2" indent="-285750">
              <a:buFont typeface="Arial" charset="0"/>
              <a:buChar char="•"/>
            </a:pPr>
            <a:r>
              <a:rPr kumimoji="1" lang="zh-CN" altLang="en-US"/>
              <a:t>输出宽度</a:t>
            </a:r>
            <a:r>
              <a:rPr kumimoji="1" lang="zh-CN" altLang="en-US">
                <a:solidFill>
                  <a:srgbClr val="FF0000"/>
                </a:solidFill>
              </a:rPr>
              <a:t>：</a:t>
            </a:r>
            <a:endParaRPr kumimoji="1" lang="en-US" altLang="zh-CN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>
                <a:solidFill>
                  <a:srgbClr val="FF0000"/>
                </a:solidFill>
              </a:rPr>
              <a:t>1</a:t>
            </a:r>
            <a:r>
              <a:rPr kumimoji="1" lang="zh-CN" altLang="en-US">
                <a:solidFill>
                  <a:srgbClr val="FF0000"/>
                </a:solidFill>
              </a:rPr>
              <a:t>、激活函数</a:t>
            </a:r>
            <a:endParaRPr kumimoji="1" lang="en-US" altLang="zh-CN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>
                <a:solidFill>
                  <a:srgbClr val="FF0000"/>
                </a:solidFill>
              </a:rPr>
              <a:t>1</a:t>
            </a:r>
            <a:r>
              <a:rPr kumimoji="1" lang="zh-CN" altLang="en-US">
                <a:solidFill>
                  <a:srgbClr val="FF0000"/>
                </a:solidFill>
              </a:rPr>
              <a:t>、池化层</a:t>
            </a:r>
            <a:endParaRPr kumimoji="1" lang="en-US" altLang="zh-CN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>
                <a:solidFill>
                  <a:srgbClr val="0070C0"/>
                </a:solidFill>
              </a:rPr>
              <a:t>2</a:t>
            </a:r>
            <a:r>
              <a:rPr kumimoji="1" lang="zh-CN" altLang="en-US">
                <a:solidFill>
                  <a:srgbClr val="0070C0"/>
                </a:solidFill>
              </a:rPr>
              <a:t>、全连接层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951" y="1287924"/>
            <a:ext cx="3508226" cy="3774527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>
          <a:xfrm>
            <a:off x="3491880" y="3717032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511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2583" y="764704"/>
            <a:ext cx="7396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卷积层计算过程（一个通道一个</a:t>
            </a:r>
            <a:r>
              <a:rPr kumimoji="1" lang="en-US" altLang="zh-CN" sz="2800">
                <a:solidFill>
                  <a:schemeClr val="accent6">
                    <a:lumMod val="75000"/>
                  </a:schemeClr>
                </a:solidFill>
              </a:rPr>
              <a:t>Filter</a:t>
            </a:r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一步长）</a:t>
            </a:r>
            <a:endParaRPr lang="zh-CN" altLang="en-US" sz="28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060848"/>
            <a:ext cx="7285191" cy="309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88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340768"/>
            <a:ext cx="6198519" cy="508207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195736" y="817548"/>
            <a:ext cx="61125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卷积层计算过程（当步长为</a:t>
            </a:r>
            <a:r>
              <a:rPr kumimoji="1" lang="en-US" altLang="zh-CN" sz="280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的时候）</a:t>
            </a:r>
            <a:endParaRPr lang="zh-CN" altLang="en-US" sz="280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916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31840" y="764704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卷积层的零填充</a:t>
            </a:r>
            <a:endParaRPr lang="zh-CN" altLang="en-US" sz="2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3568" y="2636912"/>
            <a:ext cx="81580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/>
              <a:t>卷积核在提取特征映射时的动作称之为</a:t>
            </a:r>
            <a:r>
              <a:rPr kumimoji="1" lang="en-US" altLang="zh-CN"/>
              <a:t>padding</a:t>
            </a:r>
            <a:r>
              <a:rPr kumimoji="1" lang="zh-CN" altLang="en-US"/>
              <a:t>（零填充），由于移动步长不</a:t>
            </a:r>
            <a:endParaRPr kumimoji="1" lang="en-US" altLang="zh-CN"/>
          </a:p>
          <a:p>
            <a:r>
              <a:rPr kumimoji="1" lang="zh-CN" altLang="en-US"/>
              <a:t>一定能整出整张图的像素宽度。其中有两种方式，</a:t>
            </a:r>
            <a:r>
              <a:rPr kumimoji="1" lang="en-US" altLang="zh-CN"/>
              <a:t>SAME</a:t>
            </a:r>
            <a:r>
              <a:rPr kumimoji="1" lang="zh-CN" altLang="en-US"/>
              <a:t>和</a:t>
            </a:r>
            <a:r>
              <a:rPr kumimoji="1" lang="en-US" altLang="zh-CN"/>
              <a:t>VALID</a:t>
            </a:r>
          </a:p>
          <a:p>
            <a:pPr marL="800100" lvl="1" indent="-342900">
              <a:buFont typeface="+mj-lt"/>
              <a:buAutoNum type="arabicPeriod"/>
            </a:pPr>
            <a:endParaRPr kumimoji="1" lang="en-US" altLang="zh-CN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/>
              <a:t>SAME</a:t>
            </a:r>
            <a:r>
              <a:rPr kumimoji="1" lang="zh-CN" altLang="en-US"/>
              <a:t>：越过边缘取样，取样的面积和输入图像的像素宽度一致。</a:t>
            </a:r>
            <a:endParaRPr kumimoji="1" lang="en-US" altLang="zh-CN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/>
              <a:t>VALID</a:t>
            </a:r>
            <a:r>
              <a:rPr kumimoji="1" lang="zh-CN" altLang="en-US"/>
              <a:t>：不越过边缘取样，取样的面积小于输入人的图像的像素宽度</a:t>
            </a:r>
          </a:p>
        </p:txBody>
      </p:sp>
    </p:spTree>
    <p:extLst>
      <p:ext uri="{BB962C8B-B14F-4D97-AF65-F5344CB8AC3E}">
        <p14:creationId xmlns:p14="http://schemas.microsoft.com/office/powerpoint/2010/main" val="17701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204864"/>
            <a:ext cx="4401914" cy="3849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63688" y="1052736"/>
            <a:ext cx="514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solidFill>
                  <a:srgbClr val="0070C0"/>
                </a:solidFill>
              </a:rPr>
              <a:t>如果需要卷积之后输出大小一样：零填的大小为</a:t>
            </a:r>
            <a:r>
              <a:rPr kumimoji="1" lang="en-US" altLang="zh-CN">
                <a:solidFill>
                  <a:srgbClr val="0070C0"/>
                </a:solidFill>
                <a:sym typeface="Wingdings"/>
              </a:rPr>
              <a:t>2</a:t>
            </a:r>
            <a:endParaRPr kumimoji="1" lang="zh-CN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531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87824" y="764704"/>
            <a:ext cx="3578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600">
                <a:solidFill>
                  <a:srgbClr val="7030A0"/>
                </a:solidFill>
              </a:rPr>
              <a:t>卷积网络</a:t>
            </a:r>
            <a:r>
              <a:rPr kumimoji="1" lang="en-US" altLang="zh-CN" sz="3600">
                <a:solidFill>
                  <a:srgbClr val="7030A0"/>
                </a:solidFill>
              </a:rPr>
              <a:t>API</a:t>
            </a:r>
            <a:r>
              <a:rPr kumimoji="1" lang="zh-CN" altLang="en-US" sz="3600">
                <a:solidFill>
                  <a:srgbClr val="7030A0"/>
                </a:solidFill>
              </a:rPr>
              <a:t>介绍</a:t>
            </a:r>
            <a:endParaRPr kumimoji="1" lang="en-US" altLang="zh-CN" sz="360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7584" y="1916832"/>
            <a:ext cx="810632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</a:rPr>
              <a:t>卷积层：</a:t>
            </a:r>
            <a:endParaRPr kumimoji="1" lang="en-US" altLang="zh-CN" sz="240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/>
              <a:t>tf.nn.conv2d(input, filter, strides=, padding=, name=None)</a:t>
            </a:r>
          </a:p>
          <a:p>
            <a:r>
              <a:rPr lang="zh-CN" altLang="en-US" sz="2400"/>
              <a:t>计算给定</a:t>
            </a:r>
            <a:r>
              <a:rPr lang="en-US" altLang="zh-CN" sz="2400"/>
              <a:t>4-D input</a:t>
            </a:r>
            <a:r>
              <a:rPr lang="zh-CN" altLang="en-US" sz="2400"/>
              <a:t>和</a:t>
            </a:r>
            <a:r>
              <a:rPr lang="en-US" altLang="zh-CN" sz="2400"/>
              <a:t>filter</a:t>
            </a:r>
            <a:r>
              <a:rPr lang="zh-CN" altLang="en-US" sz="2400"/>
              <a:t>张量的</a:t>
            </a:r>
            <a:r>
              <a:rPr lang="en-US" altLang="zh-CN" sz="2400"/>
              <a:t>2</a:t>
            </a:r>
            <a:r>
              <a:rPr lang="zh-CN" altLang="en-US" sz="2400"/>
              <a:t>维卷积</a:t>
            </a:r>
            <a:endParaRPr lang="en-US" altLang="zh-CN" sz="2400"/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400"/>
              <a:t>input</a:t>
            </a:r>
            <a:r>
              <a:rPr lang="zh-CN" altLang="en-US" sz="2400"/>
              <a:t>：给定的输入张量，具有</a:t>
            </a:r>
            <a:r>
              <a:rPr lang="en-US" altLang="zh-CN" sz="2400"/>
              <a:t>[batch,heigth,width,</a:t>
            </a:r>
          </a:p>
          <a:p>
            <a:pPr lvl="1"/>
            <a:r>
              <a:rPr lang="en-US" altLang="zh-CN" sz="2400"/>
              <a:t>channel]</a:t>
            </a:r>
            <a:r>
              <a:rPr lang="zh-CN" altLang="en-US" sz="2400"/>
              <a:t>，类型为</a:t>
            </a:r>
            <a:r>
              <a:rPr lang="en-US" altLang="zh-CN" sz="2400"/>
              <a:t>float32,64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400"/>
              <a:t>filter</a:t>
            </a:r>
            <a:r>
              <a:rPr lang="zh-CN" altLang="en-US" sz="2400"/>
              <a:t>：指定过滤器的大小，</a:t>
            </a:r>
            <a:r>
              <a:rPr lang="en-US" altLang="zh-CN" sz="2400"/>
              <a:t>[filter_height, filter_width, </a:t>
            </a:r>
          </a:p>
          <a:p>
            <a:r>
              <a:rPr lang="en-US" altLang="zh-CN" sz="2400"/>
              <a:t>       in_channels, out_channels]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400"/>
              <a:t>strides</a:t>
            </a:r>
            <a:r>
              <a:rPr lang="zh-CN" altLang="en-US" sz="2400"/>
              <a:t>：</a:t>
            </a:r>
            <a:r>
              <a:rPr lang="en-US" altLang="zh-CN" sz="2400"/>
              <a:t>strides = [1, stride, stride, 1],</a:t>
            </a:r>
            <a:r>
              <a:rPr lang="zh-CN" altLang="en-US" sz="2400"/>
              <a:t>步长</a:t>
            </a:r>
            <a:endParaRPr lang="en-US" altLang="zh-CN" sz="2400"/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400">
                <a:solidFill>
                  <a:srgbClr val="FF0000"/>
                </a:solidFill>
              </a:rPr>
              <a:t>padding</a:t>
            </a:r>
            <a:r>
              <a:rPr lang="zh-CN" altLang="en-US" sz="2400">
                <a:solidFill>
                  <a:srgbClr val="FF0000"/>
                </a:solidFill>
              </a:rPr>
              <a:t>：</a:t>
            </a:r>
            <a:r>
              <a:rPr lang="en-US" altLang="zh-CN" sz="2400">
                <a:solidFill>
                  <a:srgbClr val="FF0000"/>
                </a:solidFill>
              </a:rPr>
              <a:t>“SAME”, “VALID”</a:t>
            </a:r>
            <a:r>
              <a:rPr lang="zh-CN" altLang="en-US" sz="2400">
                <a:solidFill>
                  <a:srgbClr val="FF0000"/>
                </a:solidFill>
              </a:rPr>
              <a:t>，使用的填充算法的类型，</a:t>
            </a:r>
            <a:endParaRPr lang="en-US" altLang="zh-CN" sz="2400">
              <a:solidFill>
                <a:srgbClr val="FF0000"/>
              </a:solidFill>
            </a:endParaRPr>
          </a:p>
          <a:p>
            <a:pPr lvl="1"/>
            <a:r>
              <a:rPr lang="zh-CN" altLang="en-US" sz="2400">
                <a:solidFill>
                  <a:srgbClr val="FF0000"/>
                </a:solidFill>
              </a:rPr>
              <a:t>使用“</a:t>
            </a:r>
            <a:r>
              <a:rPr lang="en-US" altLang="zh-CN" sz="2400">
                <a:solidFill>
                  <a:srgbClr val="FF0000"/>
                </a:solidFill>
              </a:rPr>
              <a:t>SAME</a:t>
            </a:r>
            <a:r>
              <a:rPr lang="zh-CN" altLang="en-US" sz="2400">
                <a:solidFill>
                  <a:srgbClr val="FF0000"/>
                </a:solidFill>
              </a:rPr>
              <a:t>”。其中</a:t>
            </a:r>
            <a:r>
              <a:rPr lang="en-US" altLang="zh-CN" sz="2400">
                <a:solidFill>
                  <a:srgbClr val="FF0000"/>
                </a:solidFill>
              </a:rPr>
              <a:t>”VALID”</a:t>
            </a:r>
            <a:r>
              <a:rPr lang="zh-CN" altLang="en-US" sz="2400">
                <a:solidFill>
                  <a:srgbClr val="FF0000"/>
                </a:solidFill>
              </a:rPr>
              <a:t>表示滑动超出部分舍弃，</a:t>
            </a:r>
            <a:endParaRPr lang="en-US" altLang="zh-CN" sz="2400">
              <a:solidFill>
                <a:srgbClr val="FF0000"/>
              </a:solidFill>
            </a:endParaRPr>
          </a:p>
          <a:p>
            <a:pPr lvl="1"/>
            <a:r>
              <a:rPr lang="zh-CN" altLang="en-US" sz="2400">
                <a:solidFill>
                  <a:srgbClr val="FF0000"/>
                </a:solidFill>
              </a:rPr>
              <a:t>“</a:t>
            </a:r>
            <a:r>
              <a:rPr lang="en-US" altLang="zh-CN" sz="2400">
                <a:solidFill>
                  <a:srgbClr val="FF0000"/>
                </a:solidFill>
              </a:rPr>
              <a:t>SAME</a:t>
            </a:r>
            <a:r>
              <a:rPr lang="zh-CN" altLang="en-US" sz="2400">
                <a:solidFill>
                  <a:srgbClr val="FF0000"/>
                </a:solidFill>
              </a:rPr>
              <a:t>”表示填充，使得变化后</a:t>
            </a:r>
            <a:r>
              <a:rPr lang="en-US" altLang="zh-CN" sz="2400">
                <a:solidFill>
                  <a:srgbClr val="FF0000"/>
                </a:solidFill>
              </a:rPr>
              <a:t>height,width</a:t>
            </a:r>
            <a:r>
              <a:rPr lang="zh-CN" altLang="en-US" sz="2400">
                <a:solidFill>
                  <a:srgbClr val="FF0000"/>
                </a:solidFill>
              </a:rPr>
              <a:t>一样大</a:t>
            </a:r>
            <a:endParaRPr lang="en-US" altLang="zh-CN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7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390650"/>
            <a:ext cx="6870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6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39752" y="514977"/>
            <a:ext cx="50166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</a:rPr>
              <a:t>多通道图片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</a:rPr>
              <a:t>外围补充与多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</a:rPr>
              <a:t>Filter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484" y="1006368"/>
            <a:ext cx="6254302" cy="551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7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31839" y="476672"/>
            <a:ext cx="31083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</a:rPr>
              <a:t>新的激活函数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</a:rPr>
              <a:t>-Relu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81" y="953434"/>
            <a:ext cx="6946067" cy="535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232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06336"/>
            <a:ext cx="8052386" cy="454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4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3608" y="2420888"/>
            <a:ext cx="78306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262626"/>
                </a:solidFill>
                <a:effectLst/>
                <a:latin typeface="Helvetica Neue" charset="0"/>
              </a:rPr>
              <a:t>第一，采用</a:t>
            </a:r>
            <a:r>
              <a:rPr lang="en-US" altLang="zh-CN" b="0" i="0">
                <a:solidFill>
                  <a:srgbClr val="262626"/>
                </a:solidFill>
                <a:effectLst/>
                <a:latin typeface="Helvetica Neue" charset="0"/>
              </a:rPr>
              <a:t>sigmoid</a:t>
            </a:r>
            <a:r>
              <a:rPr lang="zh-CN" altLang="en-US" b="0" i="0">
                <a:solidFill>
                  <a:srgbClr val="262626"/>
                </a:solidFill>
                <a:effectLst/>
                <a:latin typeface="Helvetica Neue" charset="0"/>
              </a:rPr>
              <a:t>等函数，反向传播求</a:t>
            </a:r>
            <a:r>
              <a:rPr lang="zh-CN" altLang="en-US">
                <a:solidFill>
                  <a:srgbClr val="262626"/>
                </a:solidFill>
                <a:latin typeface="Helvetica Neue" charset="0"/>
              </a:rPr>
              <a:t>误差</a:t>
            </a:r>
            <a:r>
              <a:rPr lang="zh-CN" altLang="en-US" b="0" i="0">
                <a:solidFill>
                  <a:srgbClr val="262626"/>
                </a:solidFill>
                <a:effectLst/>
                <a:latin typeface="Helvetica Neue" charset="0"/>
              </a:rPr>
              <a:t>梯度时，计算量相对大，而采用</a:t>
            </a:r>
            <a:r>
              <a:rPr lang="en-US" altLang="zh-CN" b="0" i="0">
                <a:solidFill>
                  <a:srgbClr val="262626"/>
                </a:solidFill>
                <a:effectLst/>
                <a:latin typeface="Helvetica Neue" charset="0"/>
              </a:rPr>
              <a:t>Relu</a:t>
            </a:r>
            <a:r>
              <a:rPr lang="zh-CN" altLang="en-US" b="0" i="0">
                <a:solidFill>
                  <a:srgbClr val="262626"/>
                </a:solidFill>
                <a:effectLst/>
                <a:latin typeface="Helvetica Neue" charset="0"/>
              </a:rPr>
              <a:t>激活函数，整个过程的计算量节省很多</a:t>
            </a:r>
            <a:endParaRPr lang="en-US" altLang="zh-CN" b="0" i="0">
              <a:solidFill>
                <a:srgbClr val="262626"/>
              </a:solidFill>
              <a:effectLst/>
              <a:latin typeface="Helvetica Neue" charset="0"/>
            </a:endParaRPr>
          </a:p>
          <a:p>
            <a:r>
              <a:rPr lang="zh-CN" altLang="en-US"/>
              <a:t/>
            </a:r>
            <a:br>
              <a:rPr lang="zh-CN" altLang="en-US"/>
            </a:br>
            <a:r>
              <a:rPr lang="zh-CN" altLang="en-US" b="0" i="0">
                <a:solidFill>
                  <a:srgbClr val="262626"/>
                </a:solidFill>
                <a:effectLst/>
                <a:latin typeface="Helvetica Neue" charset="0"/>
              </a:rPr>
              <a:t>第二，对于深层网络，</a:t>
            </a:r>
            <a:r>
              <a:rPr lang="en-US" altLang="zh-CN" b="0" i="0">
                <a:solidFill>
                  <a:srgbClr val="262626"/>
                </a:solidFill>
                <a:effectLst/>
                <a:latin typeface="Helvetica Neue" charset="0"/>
              </a:rPr>
              <a:t>sigmoid</a:t>
            </a:r>
            <a:r>
              <a:rPr lang="zh-CN" altLang="en-US" b="0" i="0">
                <a:solidFill>
                  <a:srgbClr val="262626"/>
                </a:solidFill>
                <a:effectLst/>
                <a:latin typeface="Helvetica Neue" charset="0"/>
              </a:rPr>
              <a:t>函数反向传播时，很容易就会出现梯度消失的情况（求不出权重和偏置）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794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51720" y="2420888"/>
            <a:ext cx="51799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</a:rPr>
              <a:t>激活函数：</a:t>
            </a:r>
            <a:endParaRPr kumimoji="1" lang="en-US" altLang="zh-CN" sz="240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/>
              <a:t>tf.nn.relu(features, name=None)</a:t>
            </a:r>
          </a:p>
          <a:p>
            <a:endParaRPr kumimoji="1" lang="en-US" altLang="zh-CN" sz="2400"/>
          </a:p>
          <a:p>
            <a:pPr marL="800100" lvl="1" indent="-342900">
              <a:buFont typeface="Arial" charset="0"/>
              <a:buChar char="•"/>
            </a:pPr>
            <a:r>
              <a:rPr kumimoji="1" lang="en-US" altLang="zh-CN" sz="2400"/>
              <a:t>features:</a:t>
            </a:r>
            <a:r>
              <a:rPr kumimoji="1" lang="zh-CN" altLang="en-US" sz="2400"/>
              <a:t>卷积后加上偏置的结果</a:t>
            </a:r>
            <a:endParaRPr kumimoji="1" lang="en-US" altLang="zh-CN" sz="2400"/>
          </a:p>
          <a:p>
            <a:pPr marL="800100" lvl="1" indent="-342900">
              <a:buFont typeface="Arial" charset="0"/>
              <a:buChar char="•"/>
            </a:pPr>
            <a:r>
              <a:rPr kumimoji="1" lang="en-US" altLang="zh-CN" sz="2400"/>
              <a:t>return:</a:t>
            </a:r>
            <a:r>
              <a:rPr kumimoji="1" lang="zh-CN" altLang="en-US" sz="2400"/>
              <a:t>结果</a:t>
            </a: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128836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87824" y="692696"/>
            <a:ext cx="3488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0">
                <a:solidFill>
                  <a:schemeClr val="accent6">
                    <a:lumMod val="75000"/>
                  </a:schemeClr>
                </a:solidFill>
                <a:effectLst/>
                <a:latin typeface="Helvetica Neue" charset="0"/>
              </a:rPr>
              <a:t>池化层</a:t>
            </a:r>
            <a:r>
              <a:rPr lang="en-US" altLang="zh-CN" sz="2800" b="1" i="0">
                <a:solidFill>
                  <a:schemeClr val="accent6">
                    <a:lumMod val="75000"/>
                  </a:schemeClr>
                </a:solidFill>
                <a:effectLst/>
                <a:latin typeface="Helvetica Neue" charset="0"/>
              </a:rPr>
              <a:t>(Pooling)</a:t>
            </a:r>
            <a:r>
              <a:rPr lang="zh-CN" altLang="en-US" sz="2800" b="1" i="0">
                <a:solidFill>
                  <a:schemeClr val="accent6">
                    <a:lumMod val="75000"/>
                  </a:schemeClr>
                </a:solidFill>
                <a:effectLst/>
                <a:latin typeface="Helvetica Neue" charset="0"/>
              </a:rPr>
              <a:t>计算</a:t>
            </a:r>
          </a:p>
        </p:txBody>
      </p:sp>
      <p:sp>
        <p:nvSpPr>
          <p:cNvPr id="3" name="矩形 2"/>
          <p:cNvSpPr/>
          <p:nvPr/>
        </p:nvSpPr>
        <p:spPr>
          <a:xfrm>
            <a:off x="1209607" y="1752164"/>
            <a:ext cx="73448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Pooling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层主要的作用是特征提取，通过去掉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Feature Map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中不重要的样本，进一步减少参数数量。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Pooling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的方法很多，最常用的是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Max Pooling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924944"/>
            <a:ext cx="8252879" cy="271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61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3608" y="1844824"/>
            <a:ext cx="788029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</a:rPr>
              <a:t>池化：</a:t>
            </a:r>
            <a:r>
              <a:rPr lang="en-US" altLang="zh-CN" sz="2400"/>
              <a:t/>
            </a:r>
            <a:br>
              <a:rPr lang="en-US" altLang="zh-CN" sz="2400"/>
            </a:br>
            <a:r>
              <a:rPr lang="en-US" altLang="zh-CN" sz="2400"/>
              <a:t>tf.nn.max_pool(value, ksize=, strides=, padding=,name=None)</a:t>
            </a:r>
          </a:p>
          <a:p>
            <a:r>
              <a:rPr lang="zh-CN" altLang="en-US" sz="2400"/>
              <a:t>输入上执行最大池数</a:t>
            </a:r>
            <a:endParaRPr kumimoji="1" lang="en-US" altLang="zh-CN" sz="2400"/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400"/>
              <a:t>value:4-D Tensor</a:t>
            </a:r>
            <a:r>
              <a:rPr lang="zh-CN" altLang="en-US" sz="2400"/>
              <a:t>形状</a:t>
            </a:r>
            <a:r>
              <a:rPr lang="en-US" altLang="zh-CN" sz="2400"/>
              <a:t>[batch, height, width, channels]</a:t>
            </a:r>
          </a:p>
          <a:p>
            <a:pPr marL="800100" lvl="1" indent="-342900">
              <a:buFont typeface="Arial" charset="0"/>
              <a:buChar char="•"/>
            </a:pPr>
            <a:r>
              <a:rPr kumimoji="1" lang="en-US" altLang="zh-CN" sz="2400"/>
              <a:t>ksize:</a:t>
            </a:r>
            <a:r>
              <a:rPr kumimoji="1" lang="zh-CN" altLang="en-US" sz="2400"/>
              <a:t>池化窗口大小，</a:t>
            </a:r>
            <a:r>
              <a:rPr lang="pt-BR" altLang="zh-CN" sz="2400"/>
              <a:t>[1, </a:t>
            </a:r>
            <a:r>
              <a:rPr lang="en-US" altLang="zh-CN" sz="2400"/>
              <a:t>ksize</a:t>
            </a:r>
            <a:r>
              <a:rPr lang="pt-BR" altLang="zh-CN" sz="2400"/>
              <a:t>, ksize, 1]</a:t>
            </a:r>
          </a:p>
          <a:p>
            <a:pPr marL="800100" lvl="1" indent="-342900">
              <a:buFont typeface="Arial" charset="0"/>
              <a:buChar char="•"/>
            </a:pPr>
            <a:r>
              <a:rPr kumimoji="1" lang="en-US" altLang="zh-CN" sz="2400"/>
              <a:t>strides:</a:t>
            </a:r>
            <a:r>
              <a:rPr kumimoji="1" lang="zh-CN" altLang="en-US" sz="2400"/>
              <a:t>步长大小，</a:t>
            </a:r>
            <a:r>
              <a:rPr kumimoji="1" lang="en-US" altLang="zh-CN" sz="2400"/>
              <a:t>[1,strides,strides,1]</a:t>
            </a:r>
          </a:p>
          <a:p>
            <a:pPr marL="800100" lvl="1" indent="-342900">
              <a:buFont typeface="Arial" charset="0"/>
              <a:buChar char="•"/>
            </a:pPr>
            <a:r>
              <a:rPr kumimoji="1" lang="en-US" altLang="zh-CN" sz="2400"/>
              <a:t>padding:</a:t>
            </a:r>
            <a:r>
              <a:rPr lang="en-US" altLang="zh-CN" sz="2400"/>
              <a:t>“SAME”, “VALID”</a:t>
            </a:r>
            <a:r>
              <a:rPr lang="zh-CN" altLang="en-US" sz="2400"/>
              <a:t>，使用的填充算法的类型，</a:t>
            </a:r>
            <a:endParaRPr lang="en-US" altLang="zh-CN" sz="2400"/>
          </a:p>
          <a:p>
            <a:pPr lvl="1"/>
            <a:r>
              <a:rPr lang="zh-CN" altLang="en-US" sz="2400"/>
              <a:t>使用“</a:t>
            </a:r>
            <a:r>
              <a:rPr lang="en-US" altLang="zh-CN" sz="2400"/>
              <a:t>SAME</a:t>
            </a:r>
            <a:r>
              <a:rPr lang="zh-CN" altLang="en-US" sz="2400"/>
              <a:t>”</a:t>
            </a:r>
            <a:endParaRPr lang="en-US" altLang="zh-CN" sz="2400"/>
          </a:p>
          <a:p>
            <a:endParaRPr kumimoji="1" lang="pt-BR" altLang="zh-CN" sz="2400"/>
          </a:p>
        </p:txBody>
      </p:sp>
    </p:spTree>
    <p:extLst>
      <p:ext uri="{BB962C8B-B14F-4D97-AF65-F5344CB8AC3E}">
        <p14:creationId xmlns:p14="http://schemas.microsoft.com/office/powerpoint/2010/main" val="20170058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39792" y="764704"/>
            <a:ext cx="3134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0">
                <a:solidFill>
                  <a:schemeClr val="accent6">
                    <a:lumMod val="75000"/>
                  </a:schemeClr>
                </a:solidFill>
                <a:effectLst/>
                <a:latin typeface="Helvetica Neue" charset="0"/>
              </a:rPr>
              <a:t>Full</a:t>
            </a:r>
            <a:r>
              <a:rPr lang="zh-CN" altLang="en-US" sz="2800" b="1" i="0">
                <a:solidFill>
                  <a:schemeClr val="accent6">
                    <a:lumMod val="75000"/>
                  </a:schemeClr>
                </a:solidFill>
                <a:effectLst/>
                <a:latin typeface="Helvetica Neue" charset="0"/>
              </a:rPr>
              <a:t> </a:t>
            </a:r>
            <a:r>
              <a:rPr lang="en-US" altLang="zh-CN" sz="2800" b="1" i="0">
                <a:solidFill>
                  <a:schemeClr val="accent6">
                    <a:lumMod val="75000"/>
                  </a:schemeClr>
                </a:solidFill>
                <a:effectLst/>
                <a:latin typeface="Helvetica Neue" charset="0"/>
              </a:rPr>
              <a:t>Connected</a:t>
            </a:r>
            <a:r>
              <a:rPr lang="zh-CN" altLang="en-US" sz="2800" b="1" i="0">
                <a:solidFill>
                  <a:schemeClr val="accent6">
                    <a:lumMod val="75000"/>
                  </a:schemeClr>
                </a:solidFill>
                <a:effectLst/>
                <a:latin typeface="Helvetica Neue" charset="0"/>
              </a:rPr>
              <a:t>层</a:t>
            </a:r>
          </a:p>
        </p:txBody>
      </p:sp>
      <p:sp>
        <p:nvSpPr>
          <p:cNvPr id="3" name="矩形 2"/>
          <p:cNvSpPr/>
          <p:nvPr/>
        </p:nvSpPr>
        <p:spPr>
          <a:xfrm>
            <a:off x="1619672" y="2780928"/>
            <a:ext cx="61744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0" i="0">
                <a:solidFill>
                  <a:srgbClr val="333333"/>
                </a:solidFill>
                <a:effectLst/>
                <a:latin typeface="Helvetica Neue" charset="0"/>
              </a:rPr>
              <a:t>分析：前面的卷积和池化相当于做特征工程，后面的全连接相当于做特征加权。最后的全连接层在整个卷积神经网络中起到“分类器”的作用。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788658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3608" y="2924944"/>
            <a:ext cx="7720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>
                <a:solidFill>
                  <a:srgbClr val="FF0000"/>
                </a:solidFill>
              </a:rPr>
              <a:t>Mnist</a:t>
            </a:r>
            <a:r>
              <a:rPr kumimoji="1" lang="zh-CN" altLang="en-US" sz="3600">
                <a:solidFill>
                  <a:srgbClr val="FF0000"/>
                </a:solidFill>
              </a:rPr>
              <a:t>手写数字图片识别卷积网络案例</a:t>
            </a:r>
          </a:p>
        </p:txBody>
      </p:sp>
    </p:spTree>
    <p:extLst>
      <p:ext uri="{BB962C8B-B14F-4D97-AF65-F5344CB8AC3E}">
        <p14:creationId xmlns:p14="http://schemas.microsoft.com/office/powerpoint/2010/main" val="15148651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95736" y="713228"/>
            <a:ext cx="57102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rgbClr val="7030A0"/>
                </a:solidFill>
                <a:latin typeface="Helvetica Neue" charset="0"/>
              </a:rPr>
              <a:t>Mnist</a:t>
            </a:r>
            <a:r>
              <a:rPr lang="zh-CN" altLang="en-US" sz="3200">
                <a:solidFill>
                  <a:srgbClr val="7030A0"/>
                </a:solidFill>
                <a:latin typeface="Helvetica Neue" charset="0"/>
              </a:rPr>
              <a:t>数据集人工神经网络分析</a:t>
            </a:r>
            <a:endParaRPr lang="en-US" altLang="zh-CN" sz="3200">
              <a:solidFill>
                <a:srgbClr val="7030A0"/>
              </a:solidFill>
              <a:latin typeface="Helvetica Neue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7044"/>
            <a:ext cx="7668344" cy="512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22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3923928" y="620688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感知机</a:t>
            </a:r>
            <a:endParaRPr kumimoji="1" lang="en-US" altLang="zh-CN" sz="3200">
              <a:solidFill>
                <a:srgbClr val="7030A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59632" y="2288485"/>
            <a:ext cx="71176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/>
              <a:t>有</a:t>
            </a:r>
            <a:r>
              <a:rPr kumimoji="1" lang="en-US" altLang="zh-CN" sz="2400"/>
              <a:t>n</a:t>
            </a:r>
            <a:r>
              <a:rPr kumimoji="1" lang="zh-CN" altLang="en-US" sz="2400"/>
              <a:t>个输入数据，通过权重与各数据之间的计算和，</a:t>
            </a:r>
            <a:endParaRPr kumimoji="1" lang="en-US" altLang="zh-CN" sz="2400"/>
          </a:p>
          <a:p>
            <a:r>
              <a:rPr kumimoji="1" lang="zh-CN" altLang="en-US" sz="2400">
                <a:solidFill>
                  <a:srgbClr val="FF0000"/>
                </a:solidFill>
              </a:rPr>
              <a:t>比较激活函数</a:t>
            </a:r>
            <a:r>
              <a:rPr kumimoji="1" lang="zh-CN" altLang="en-US" sz="2400"/>
              <a:t>结果，得出输出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zh-CN" altLang="en-US" sz="2400">
                <a:solidFill>
                  <a:srgbClr val="FF0000"/>
                </a:solidFill>
              </a:rPr>
              <a:t>应用：很容易解决与、或、非问题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31640" y="4941167"/>
            <a:ext cx="630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/>
              <a:t>Rosenblatt</a:t>
            </a:r>
            <a:r>
              <a:rPr lang="zh-CN" altLang="en-US"/>
              <a:t>在</a:t>
            </a:r>
            <a:r>
              <a:rPr lang="en-US" altLang="zh-CN"/>
              <a:t>1957</a:t>
            </a:r>
            <a:r>
              <a:rPr lang="zh-CN" altLang="en-US"/>
              <a:t>年，于</a:t>
            </a:r>
            <a:r>
              <a:rPr lang="en-US" altLang="zh-CN"/>
              <a:t>Cornell</a:t>
            </a:r>
            <a:r>
              <a:rPr lang="zh-CN" altLang="en-US"/>
              <a:t>航空实验室时所发明的一种</a:t>
            </a:r>
            <a:endParaRPr lang="en-US" altLang="zh-CN"/>
          </a:p>
          <a:p>
            <a:r>
              <a:rPr kumimoji="1" lang="zh-CN" altLang="en-US"/>
              <a:t>人工神经网络</a:t>
            </a:r>
          </a:p>
        </p:txBody>
      </p:sp>
    </p:spTree>
    <p:extLst>
      <p:ext uri="{BB962C8B-B14F-4D97-AF65-F5344CB8AC3E}">
        <p14:creationId xmlns:p14="http://schemas.microsoft.com/office/powerpoint/2010/main" val="722860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620688"/>
            <a:ext cx="6957914" cy="585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72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1760" y="692696"/>
            <a:ext cx="49501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>
                <a:solidFill>
                  <a:srgbClr val="7030A0"/>
                </a:solidFill>
              </a:rPr>
              <a:t>Mnist</a:t>
            </a:r>
            <a:r>
              <a:rPr kumimoji="1" lang="zh-CN" altLang="en-US" sz="3600">
                <a:solidFill>
                  <a:srgbClr val="7030A0"/>
                </a:solidFill>
              </a:rPr>
              <a:t>数字识别卷积实现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28857" y="1844824"/>
            <a:ext cx="434125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FF0000"/>
                </a:solidFill>
              </a:rPr>
              <a:t>流程：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endParaRPr kumimoji="1" lang="en-US" altLang="zh-CN" sz="2400"/>
          </a:p>
          <a:p>
            <a:r>
              <a:rPr kumimoji="1" lang="en-US" altLang="zh-CN" sz="2400"/>
              <a:t>1</a:t>
            </a:r>
            <a:r>
              <a:rPr kumimoji="1" lang="zh-CN" altLang="en-US" sz="2400"/>
              <a:t>、准备数据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2</a:t>
            </a:r>
            <a:r>
              <a:rPr kumimoji="1" lang="zh-CN" altLang="en-US" sz="2400"/>
              <a:t>、卷积、激活、池化（两层）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3</a:t>
            </a:r>
            <a:r>
              <a:rPr kumimoji="1" lang="zh-CN" altLang="en-US" sz="2400"/>
              <a:t>、全连接层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4</a:t>
            </a:r>
            <a:r>
              <a:rPr kumimoji="1" lang="zh-CN" altLang="en-US" sz="2400"/>
              <a:t>、计算准确率</a:t>
            </a:r>
          </a:p>
        </p:txBody>
      </p:sp>
    </p:spTree>
    <p:extLst>
      <p:ext uri="{BB962C8B-B14F-4D97-AF65-F5344CB8AC3E}">
        <p14:creationId xmlns:p14="http://schemas.microsoft.com/office/powerpoint/2010/main" val="1986225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51720" y="692696"/>
            <a:ext cx="526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600">
                <a:solidFill>
                  <a:srgbClr val="7030A0"/>
                </a:solidFill>
              </a:rPr>
              <a:t>常见卷积网络模型的结构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93" y="3068960"/>
            <a:ext cx="8929701" cy="309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3762" y="1742303"/>
            <a:ext cx="166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LeNet</a:t>
            </a:r>
            <a:r>
              <a:rPr kumimoji="1" lang="zh-CN" altLang="en-US"/>
              <a:t>：</a:t>
            </a:r>
            <a:r>
              <a:rPr kumimoji="1" lang="en-US" altLang="zh-CN"/>
              <a:t>1986</a:t>
            </a:r>
            <a:r>
              <a:rPr kumimoji="1" lang="zh-CN" altLang="en-US"/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6324558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9622" y="902043"/>
            <a:ext cx="1890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AlexNet</a:t>
            </a:r>
            <a:r>
              <a:rPr kumimoji="1" lang="zh-CN" altLang="en-US"/>
              <a:t>：</a:t>
            </a:r>
            <a:r>
              <a:rPr lang="is-IS" altLang="zh-CN"/>
              <a:t>2012</a:t>
            </a:r>
            <a:r>
              <a:rPr lang="zh-CN" altLang="is-IS"/>
              <a:t>年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9690"/>
            <a:ext cx="9144000" cy="28986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9114" y="5535827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60M</a:t>
            </a:r>
            <a:r>
              <a:rPr lang="zh-CN" altLang="en-US"/>
              <a:t>以上的参数总量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27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548680"/>
            <a:ext cx="1565175" cy="56886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7265" y="1013254"/>
            <a:ext cx="142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GoogleNet</a:t>
            </a:r>
            <a:r>
              <a:rPr kumimoji="1" lang="zh-CN" altLang="en-US"/>
              <a:t>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420888"/>
            <a:ext cx="6359748" cy="337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478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988840"/>
            <a:ext cx="51816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23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35696" y="692696"/>
            <a:ext cx="59218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感知机与逻辑回归的联系与区别</a:t>
            </a:r>
            <a:endParaRPr kumimoji="1" lang="en-US" altLang="zh-CN" sz="320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26778" y="299695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/>
              <a:t>激活函数、结果分析</a:t>
            </a:r>
            <a:endParaRPr kumimoji="1" lang="en-US" altLang="zh-CN" sz="3600"/>
          </a:p>
        </p:txBody>
      </p:sp>
    </p:spTree>
    <p:extLst>
      <p:ext uri="{BB962C8B-B14F-4D97-AF65-F5344CB8AC3E}">
        <p14:creationId xmlns:p14="http://schemas.microsoft.com/office/powerpoint/2010/main" val="1341252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5656" y="1124744"/>
            <a:ext cx="62646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222222"/>
                </a:solidFill>
                <a:latin typeface="Menlo" charset="0"/>
              </a:rPr>
              <a:t>演示：</a:t>
            </a:r>
            <a:r>
              <a:rPr lang="en-US" altLang="zh-CN" b="0" i="0">
                <a:solidFill>
                  <a:srgbClr val="222222"/>
                </a:solidFill>
                <a:effectLst/>
                <a:latin typeface="Menlo" charset="0"/>
              </a:rPr>
              <a:t>http://playground.tensorflow.org/#activation=sigmoid&amp;regularization=L2&amp;batchSize=10&amp;dataset=circle&amp;regDataset=reg-plane&amp;learningRate=0.03&amp;regularizationRate=0&amp;noise=0&amp;networkShape=3&amp;seed=0.84062&amp;showTestData=false&amp;discretize=false&amp;percTrainData=50&amp;x=true&amp;y=true&amp;xTimesY=false&amp;xSquared=false&amp;ySquared=false&amp;cosX=false&amp;sinX=false&amp;cosY=false&amp;sinY=false&amp;collectStats=false&amp;problem=classification&amp;initZero=false&amp;showTestData_hide=true&amp;learningRate_hide=true&amp;regularizationRate_hide=true&amp;percTrainData_hide=true&amp;numHiddenLayers_hide=true&amp;discretize_hide=true&amp;activation_hide=true&amp;problem_hide=true&amp;noise_hide=true&amp;regularization_hide=true&amp;dataset_hide=true&amp;batchSize_hide=true&amp;playButton_hide=fals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76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4211</TotalTime>
  <Words>1209</Words>
  <Application>Microsoft Macintosh PowerPoint</Application>
  <PresentationFormat>全屏显示(4:3)</PresentationFormat>
  <Paragraphs>212</Paragraphs>
  <Slides>65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7" baseType="lpstr">
      <vt:lpstr>Calibri</vt:lpstr>
      <vt:lpstr>Cambria Math</vt:lpstr>
      <vt:lpstr>DengXian</vt:lpstr>
      <vt:lpstr>helvetica</vt:lpstr>
      <vt:lpstr>Helvetica Neue</vt:lpstr>
      <vt:lpstr>Mangal</vt:lpstr>
      <vt:lpstr>Menlo</vt:lpstr>
      <vt:lpstr>Wingdings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胡星辉</cp:lastModifiedBy>
  <cp:revision>122</cp:revision>
  <dcterms:created xsi:type="dcterms:W3CDTF">2015-06-29T07:19:00Z</dcterms:created>
  <dcterms:modified xsi:type="dcterms:W3CDTF">2017-10-31T09:46:04Z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